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presProps.xml" ContentType="application/vnd.openxmlformats-officedocument.presentationml.presProps+xml"/>
  <Override PartName="/ppt/media/image1.png" ContentType="image/png"/>
  <Override PartName="/ppt/media/image2.png" ContentType="image/png"/>
  <Override PartName="/ppt/media/image3.png" ContentType="image/png"/>
  <Override PartName="/ppt/media/image4.png" ContentType="image/png"/>
  <Override PartName="/ppt/media/image5.png" ContentType="image/png"/>
  <Override PartName="/ppt/media/image6.png" ContentType="image/png"/>
  <Override PartName="/ppt/media/image7.png" ContentType="image/png"/>
  <Override PartName="/ppt/media/image8.png" ContentType="image/pn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50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</p:sldIdLst>
  <p:sldSz cx="10080625" cy="567055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Predefini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67680" cy="942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it-IT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67680" cy="3284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it-IT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2B656815-F5DF-4D12-8A6C-8947C1F1E79A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it-IT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Predefinit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67680" cy="942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it-IT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67680" cy="3284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it-IT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239BEEBB-6CFC-4F20-AFEF-3685550F382F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it-IT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67680" cy="942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it-IT" sz="1800" spc="-1" strike="noStrike">
                <a:solidFill>
                  <a:srgbClr val="000000"/>
                </a:solidFill>
                <a:latin typeface="Arial"/>
              </a:rPr>
              <a:t>Fai clic per modificare il formato del testo del titolo</a:t>
            </a:r>
            <a:endParaRPr b="0" lang="it-IT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ftr" idx="1"/>
          </p:nvPr>
        </p:nvSpPr>
        <p:spPr>
          <a:xfrm>
            <a:off x="3447360" y="5165280"/>
            <a:ext cx="3191040" cy="386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it-IT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it-IT" sz="1400" spc="-1" strike="noStrike">
                <a:solidFill>
                  <a:srgbClr val="000000"/>
                </a:solidFill>
                <a:latin typeface="Times New Roman"/>
              </a:rPr>
              <a:t>&lt;piè di pagina&gt;</a:t>
            </a:r>
            <a:endParaRPr b="0" lang="it-IT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sldNum" idx="2"/>
          </p:nvPr>
        </p:nvSpPr>
        <p:spPr>
          <a:xfrm>
            <a:off x="7227360" y="5165280"/>
            <a:ext cx="2344320" cy="386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it-IT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6D3F5C62-6CC3-49EE-95C1-BC001A0C0432}" type="slidenum">
              <a:rPr b="0" lang="it-IT" sz="1400" spc="-1" strike="noStrike">
                <a:solidFill>
                  <a:srgbClr val="000000"/>
                </a:solidFill>
                <a:latin typeface="Times New Roman"/>
              </a:rPr>
              <a:t>&lt;numero&gt;</a:t>
            </a:fld>
            <a:endParaRPr b="0" lang="it-IT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dt" idx="3"/>
          </p:nvPr>
        </p:nvSpPr>
        <p:spPr>
          <a:xfrm>
            <a:off x="504000" y="5165280"/>
            <a:ext cx="2344320" cy="386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it-IT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it-IT" sz="1400" spc="-1" strike="noStrike">
                <a:solidFill>
                  <a:srgbClr val="000000"/>
                </a:solidFill>
                <a:latin typeface="Times New Roman"/>
              </a:rPr>
              <a:t>&lt;data/ora&gt;</a:t>
            </a:r>
            <a:endParaRPr b="0" lang="it-IT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3200" spc="-1" strike="noStrike">
                <a:solidFill>
                  <a:srgbClr val="000000"/>
                </a:solidFill>
                <a:latin typeface="Arial"/>
              </a:rPr>
              <a:t>Fai clic per modificare il formato del testo della struttura</a:t>
            </a:r>
            <a:endParaRPr b="0" lang="it-IT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it-IT" sz="2800" spc="-1" strike="noStrike">
                <a:solidFill>
                  <a:srgbClr val="000000"/>
                </a:solidFill>
                <a:latin typeface="Arial"/>
              </a:rPr>
              <a:t>Secondo livello struttura</a:t>
            </a:r>
            <a:endParaRPr b="0" lang="it-IT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400" spc="-1" strike="noStrike">
                <a:solidFill>
                  <a:srgbClr val="000000"/>
                </a:solidFill>
                <a:latin typeface="Arial"/>
              </a:rPr>
              <a:t>Terzo livello struttura</a:t>
            </a:r>
            <a:endParaRPr b="0" lang="it-IT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it-IT" sz="2000" spc="-1" strike="noStrike">
                <a:solidFill>
                  <a:srgbClr val="000000"/>
                </a:solidFill>
                <a:latin typeface="Arial"/>
              </a:rPr>
              <a:t>Quarto livello struttura</a:t>
            </a:r>
            <a:endParaRPr b="0" lang="it-IT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000" spc="-1" strike="noStrike">
                <a:solidFill>
                  <a:srgbClr val="000000"/>
                </a:solidFill>
                <a:latin typeface="Arial"/>
              </a:rPr>
              <a:t>Quinto livello struttura</a:t>
            </a:r>
            <a:endParaRPr b="0" lang="it-IT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000" spc="-1" strike="noStrike">
                <a:solidFill>
                  <a:srgbClr val="000000"/>
                </a:solidFill>
                <a:latin typeface="Arial"/>
              </a:rPr>
              <a:t>Sesto livello struttura</a:t>
            </a:r>
            <a:endParaRPr b="0" lang="it-IT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000" spc="-1" strike="noStrike">
                <a:solidFill>
                  <a:srgbClr val="000000"/>
                </a:solidFill>
                <a:latin typeface="Arial"/>
              </a:rPr>
              <a:t>Settimo livello struttura</a:t>
            </a:r>
            <a:endParaRPr b="0" lang="it-IT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67680" cy="942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it-IT" sz="1800" spc="-1" strike="noStrike">
                <a:solidFill>
                  <a:srgbClr val="000000"/>
                </a:solidFill>
                <a:latin typeface="Arial"/>
              </a:rPr>
              <a:t>Fai clic per modificare il formato del testo del titolo</a:t>
            </a:r>
            <a:endParaRPr b="0" lang="it-IT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67680" cy="3284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1800" spc="-1" strike="noStrike">
                <a:solidFill>
                  <a:srgbClr val="000000"/>
                </a:solidFill>
                <a:latin typeface="Arial"/>
              </a:rPr>
              <a:t>Fai clic per modificare il formato del testo della struttura</a:t>
            </a:r>
            <a:endParaRPr b="0" lang="it-IT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it-IT" sz="1800" spc="-1" strike="noStrike">
                <a:solidFill>
                  <a:srgbClr val="000000"/>
                </a:solidFill>
                <a:latin typeface="Arial"/>
              </a:rPr>
              <a:t>Secondo livello struttura</a:t>
            </a:r>
            <a:endParaRPr b="0" lang="it-IT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1800" spc="-1" strike="noStrike">
                <a:solidFill>
                  <a:srgbClr val="000000"/>
                </a:solidFill>
                <a:latin typeface="Arial"/>
              </a:rPr>
              <a:t>Terzo livello struttura</a:t>
            </a:r>
            <a:endParaRPr b="0" lang="it-IT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it-IT" sz="1800" spc="-1" strike="noStrike">
                <a:solidFill>
                  <a:srgbClr val="000000"/>
                </a:solidFill>
                <a:latin typeface="Arial"/>
              </a:rPr>
              <a:t>Quarto livello struttura</a:t>
            </a:r>
            <a:endParaRPr b="0" lang="it-IT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1800" spc="-1" strike="noStrike">
                <a:solidFill>
                  <a:srgbClr val="000000"/>
                </a:solidFill>
                <a:latin typeface="Arial"/>
              </a:rPr>
              <a:t>Quinto livello struttura</a:t>
            </a:r>
            <a:endParaRPr b="0" lang="it-IT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1800" spc="-1" strike="noStrike">
                <a:solidFill>
                  <a:srgbClr val="000000"/>
                </a:solidFill>
                <a:latin typeface="Arial"/>
              </a:rPr>
              <a:t>Sesto livello struttura</a:t>
            </a:r>
            <a:endParaRPr b="0" lang="it-IT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1800" spc="-1" strike="noStrike">
                <a:solidFill>
                  <a:srgbClr val="000000"/>
                </a:solidFill>
                <a:latin typeface="Arial"/>
              </a:rPr>
              <a:t>Settimo livello struttura</a:t>
            </a:r>
            <a:endParaRPr b="0" lang="it-IT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3"/>
          <p:cNvSpPr>
            <a:spLocks noGrp="1"/>
          </p:cNvSpPr>
          <p:nvPr>
            <p:ph type="ftr" idx="4"/>
          </p:nvPr>
        </p:nvSpPr>
        <p:spPr>
          <a:xfrm>
            <a:off x="3447360" y="5165280"/>
            <a:ext cx="3191040" cy="386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it-IT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it-IT" sz="1400" spc="-1" strike="noStrike">
                <a:solidFill>
                  <a:srgbClr val="000000"/>
                </a:solidFill>
                <a:latin typeface="Times New Roman"/>
              </a:rPr>
              <a:t>&lt;piè di pagina&gt;</a:t>
            </a:r>
            <a:endParaRPr b="0" lang="it-IT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0" name="PlaceHolder 4"/>
          <p:cNvSpPr>
            <a:spLocks noGrp="1"/>
          </p:cNvSpPr>
          <p:nvPr>
            <p:ph type="sldNum" idx="5"/>
          </p:nvPr>
        </p:nvSpPr>
        <p:spPr>
          <a:xfrm>
            <a:off x="7227360" y="5165280"/>
            <a:ext cx="2344320" cy="386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it-IT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65B59F36-3A98-411C-9863-739079B3609F}" type="slidenum">
              <a:rPr b="0" lang="it-IT" sz="1400" spc="-1" strike="noStrike">
                <a:solidFill>
                  <a:srgbClr val="000000"/>
                </a:solidFill>
                <a:latin typeface="Times New Roman"/>
              </a:rPr>
              <a:t>&lt;numero&gt;</a:t>
            </a:fld>
            <a:endParaRPr b="0" lang="it-IT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1" name="PlaceHolder 5"/>
          <p:cNvSpPr>
            <a:spLocks noGrp="1"/>
          </p:cNvSpPr>
          <p:nvPr>
            <p:ph type="dt" idx="6"/>
          </p:nvPr>
        </p:nvSpPr>
        <p:spPr>
          <a:xfrm>
            <a:off x="504000" y="5165280"/>
            <a:ext cx="2344320" cy="386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it-IT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it-IT" sz="1400" spc="-1" strike="noStrike">
                <a:solidFill>
                  <a:srgbClr val="000000"/>
                </a:solidFill>
                <a:latin typeface="Times New Roman"/>
              </a:rPr>
              <a:t>&lt;data/ora&gt;</a:t>
            </a:r>
            <a:endParaRPr b="0" lang="it-IT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1" r:id="rId2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2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slideLayout" Target="../slideLayouts/slideLayout2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slideLayout" Target="../slideLayouts/slideLayout2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slideLayout" Target="../slideLayouts/slideLayout2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2206080"/>
            <a:ext cx="9067680" cy="942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it-IT" sz="4400" spc="-1" strike="noStrike">
                <a:solidFill>
                  <a:srgbClr val="000000"/>
                </a:solidFill>
                <a:latin typeface="Arial"/>
              </a:rPr>
              <a:t>Computer e Information Technology</a:t>
            </a:r>
            <a:endParaRPr b="0" lang="it-IT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" name=""/>
          <p:cNvSpPr/>
          <p:nvPr/>
        </p:nvSpPr>
        <p:spPr>
          <a:xfrm>
            <a:off x="7560000" y="36000"/>
            <a:ext cx="248076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r">
              <a:lnSpc>
                <a:spcPct val="100000"/>
              </a:lnSpc>
            </a:pPr>
            <a:r>
              <a:rPr b="0" lang="it-IT" sz="1800" spc="-1" strike="noStrike">
                <a:solidFill>
                  <a:srgbClr val="000000"/>
                </a:solidFill>
                <a:latin typeface="Arial"/>
                <a:ea typeface="DejaVu Sans"/>
              </a:rPr>
              <a:t>Unità 1 – Lezione 1a</a:t>
            </a:r>
            <a:endParaRPr b="0" lang="it-IT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67680" cy="942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it-IT" sz="4400" spc="-1" strike="noStrike">
                <a:solidFill>
                  <a:srgbClr val="000000"/>
                </a:solidFill>
                <a:latin typeface="Arial"/>
              </a:rPr>
              <a:t>L’Informatica</a:t>
            </a:r>
            <a:endParaRPr b="0" lang="it-IT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/>
          </p:nvPr>
        </p:nvSpPr>
        <p:spPr>
          <a:xfrm>
            <a:off x="540000" y="3126600"/>
            <a:ext cx="9067680" cy="1552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111"/>
          </a:bodyPr>
          <a:p>
            <a:pPr indent="0">
              <a:lnSpc>
                <a:spcPct val="10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it-IT" sz="1600" spc="-1" strike="noStrike">
              <a:solidFill>
                <a:srgbClr val="000000"/>
              </a:solidFill>
              <a:latin typeface="Arial"/>
            </a:endParaRPr>
          </a:p>
          <a:p>
            <a:pPr indent="0" algn="just">
              <a:lnSpc>
                <a:spcPct val="100000"/>
              </a:lnSpc>
              <a:spcBef>
                <a:spcPts val="1417"/>
              </a:spcBef>
              <a:buNone/>
              <a:tabLst>
                <a:tab algn="l" pos="0"/>
              </a:tabLst>
            </a:pPr>
            <a:r>
              <a:rPr b="0" lang="it-IT" sz="3200" spc="-1" strike="noStrike">
                <a:solidFill>
                  <a:srgbClr val="000000"/>
                </a:solidFill>
                <a:latin typeface="Arial"/>
              </a:rPr>
              <a:t>Il termine Informatica deriva dal francese e unisce due termini </a:t>
            </a:r>
            <a:r>
              <a:rPr b="1" lang="it-IT" sz="3200" spc="-1" strike="noStrike">
                <a:solidFill>
                  <a:srgbClr val="c9211e"/>
                </a:solidFill>
                <a:latin typeface="Arial"/>
              </a:rPr>
              <a:t>Inform</a:t>
            </a:r>
            <a:r>
              <a:rPr b="0" lang="it-IT" sz="3200" spc="-1" strike="noStrike">
                <a:solidFill>
                  <a:srgbClr val="000000"/>
                </a:solidFill>
                <a:latin typeface="Arial"/>
              </a:rPr>
              <a:t>ation autom</a:t>
            </a:r>
            <a:r>
              <a:rPr b="1" lang="it-IT" sz="3200" spc="-1" strike="noStrike">
                <a:solidFill>
                  <a:srgbClr val="c9211e"/>
                </a:solidFill>
                <a:latin typeface="Arial"/>
              </a:rPr>
              <a:t>atique</a:t>
            </a:r>
            <a:r>
              <a:rPr b="0" lang="it-IT" sz="3200" spc="-1" strike="noStrike">
                <a:solidFill>
                  <a:srgbClr val="000000"/>
                </a:solidFill>
                <a:latin typeface="Arial"/>
              </a:rPr>
              <a:t> – </a:t>
            </a:r>
            <a:r>
              <a:rPr b="1" lang="it-IT" sz="3200" spc="-1" strike="noStrike">
                <a:solidFill>
                  <a:srgbClr val="c9211e"/>
                </a:solidFill>
                <a:latin typeface="Arial"/>
              </a:rPr>
              <a:t>Informatique</a:t>
            </a:r>
            <a:r>
              <a:rPr b="0" lang="it-IT" sz="3200" spc="-1" strike="noStrike">
                <a:solidFill>
                  <a:srgbClr val="000000"/>
                </a:solidFill>
                <a:latin typeface="Arial"/>
              </a:rPr>
              <a:t> e in inglese Information Technology IT (Tecnologia dell’informazione)</a:t>
            </a:r>
            <a:endParaRPr b="0" lang="it-IT" sz="3200" spc="-1" strike="noStrike">
              <a:solidFill>
                <a:srgbClr val="000000"/>
              </a:solidFill>
              <a:latin typeface="Arial"/>
            </a:endParaRPr>
          </a:p>
          <a:p>
            <a:pPr indent="0" algn="just">
              <a:lnSpc>
                <a:spcPct val="10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it-IT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" name=""/>
          <p:cNvSpPr/>
          <p:nvPr/>
        </p:nvSpPr>
        <p:spPr>
          <a:xfrm>
            <a:off x="9180000" y="5220000"/>
            <a:ext cx="71676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r">
              <a:lnSpc>
                <a:spcPct val="100000"/>
              </a:lnSpc>
            </a:pPr>
            <a:fld id="{4900DFC1-C80A-4B73-AE9C-369849295667}" type="slidenum">
              <a:rPr b="0" lang="it-IT" sz="1800" spc="-1" strike="noStrike">
                <a:solidFill>
                  <a:srgbClr val="000000"/>
                </a:solidFill>
                <a:latin typeface="Arial"/>
                <a:ea typeface="DejaVu Sans"/>
              </a:rPr>
              <a:t>2</a:t>
            </a:fld>
            <a:endParaRPr b="0" lang="it-IT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PlaceHolder 3"/>
          <p:cNvSpPr/>
          <p:nvPr/>
        </p:nvSpPr>
        <p:spPr>
          <a:xfrm>
            <a:off x="471240" y="1260000"/>
            <a:ext cx="9067680" cy="155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>
              <a:lnSpc>
                <a:spcPct val="100000"/>
              </a:lnSpc>
              <a:spcBef>
                <a:spcPts val="1417"/>
              </a:spcBef>
              <a:tabLst>
                <a:tab algn="l" pos="0"/>
              </a:tabLst>
            </a:pPr>
            <a:endParaRPr b="0" lang="it-IT" sz="16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1417"/>
              </a:spcBef>
              <a:tabLst>
                <a:tab algn="l" pos="0"/>
              </a:tabLst>
            </a:pPr>
            <a:r>
              <a:rPr b="0" lang="it-IT" sz="3200" spc="-1" strike="noStrike">
                <a:solidFill>
                  <a:srgbClr val="000000"/>
                </a:solidFill>
                <a:latin typeface="Arial"/>
                <a:ea typeface="DejaVu Sans"/>
              </a:rPr>
              <a:t>L'informatica è la scienza che studia come </a:t>
            </a:r>
            <a:r>
              <a:rPr b="0" lang="it-IT" sz="3200" spc="-1" strike="noStrike">
                <a:solidFill>
                  <a:srgbClr val="c9211e"/>
                </a:solidFill>
                <a:latin typeface="Arial"/>
                <a:ea typeface="DejaVu Sans"/>
              </a:rPr>
              <a:t>elaborare</a:t>
            </a:r>
            <a:r>
              <a:rPr b="0" lang="it-IT" sz="3200" spc="-1" strike="noStrike">
                <a:solidFill>
                  <a:srgbClr val="000000"/>
                </a:solidFill>
                <a:latin typeface="Arial"/>
                <a:ea typeface="DejaVu Sans"/>
              </a:rPr>
              <a:t> e </a:t>
            </a:r>
            <a:r>
              <a:rPr b="0" lang="it-IT" sz="3200" spc="-1" strike="noStrike">
                <a:solidFill>
                  <a:srgbClr val="c9211e"/>
                </a:solidFill>
                <a:latin typeface="Arial"/>
                <a:ea typeface="DejaVu Sans"/>
              </a:rPr>
              <a:t>memorizzare</a:t>
            </a:r>
            <a:r>
              <a:rPr b="0" lang="it-IT" sz="3200" spc="-1" strike="noStrike">
                <a:solidFill>
                  <a:srgbClr val="000000"/>
                </a:solidFill>
                <a:latin typeface="Arial"/>
                <a:ea typeface="DejaVu Sans"/>
              </a:rPr>
              <a:t> le informazioni.</a:t>
            </a:r>
            <a:endParaRPr b="0" lang="it-IT" sz="32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1417"/>
              </a:spcBef>
              <a:tabLst>
                <a:tab algn="l" pos="0"/>
              </a:tabLst>
            </a:pPr>
            <a:endParaRPr b="0" lang="it-IT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67680" cy="942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it-IT" sz="4400" spc="-1" strike="noStrike">
                <a:solidFill>
                  <a:srgbClr val="000000"/>
                </a:solidFill>
                <a:latin typeface="Arial"/>
              </a:rPr>
              <a:t>I dati e le Informazioni</a:t>
            </a:r>
            <a:endParaRPr b="0" lang="it-IT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67680" cy="3284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3200" spc="-1" strike="noStrike">
                <a:solidFill>
                  <a:srgbClr val="000000"/>
                </a:solidFill>
                <a:latin typeface="Arial"/>
              </a:rPr>
              <a:t>Il dato è un insieme di simboli (es. un numero, una parola)</a:t>
            </a:r>
            <a:endParaRPr b="0" lang="it-IT" sz="32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3200" spc="-1" strike="noStrike">
                <a:solidFill>
                  <a:srgbClr val="000000"/>
                </a:solidFill>
                <a:latin typeface="Arial"/>
              </a:rPr>
              <a:t>Una informazione è composta di più dati elaborati</a:t>
            </a:r>
            <a:endParaRPr b="0" lang="it-IT" sz="32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2" name="" descr=""/>
          <p:cNvPicPr/>
          <p:nvPr/>
        </p:nvPicPr>
        <p:blipFill>
          <a:blip r:embed="rId1"/>
          <a:stretch/>
        </p:blipFill>
        <p:spPr>
          <a:xfrm>
            <a:off x="1980000" y="3841200"/>
            <a:ext cx="5895000" cy="1017720"/>
          </a:xfrm>
          <a:prstGeom prst="rect">
            <a:avLst/>
          </a:prstGeom>
          <a:ln w="0">
            <a:noFill/>
          </a:ln>
        </p:spPr>
      </p:pic>
      <p:sp>
        <p:nvSpPr>
          <p:cNvPr id="23" name=""/>
          <p:cNvSpPr/>
          <p:nvPr/>
        </p:nvSpPr>
        <p:spPr>
          <a:xfrm>
            <a:off x="720000" y="5220000"/>
            <a:ext cx="9163080" cy="358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it-IT" sz="1800" spc="-1" strike="noStrike">
                <a:solidFill>
                  <a:srgbClr val="000000"/>
                </a:solidFill>
                <a:latin typeface="Arial"/>
                <a:ea typeface="DejaVu Sans"/>
              </a:rPr>
              <a:t>Hint</a:t>
            </a:r>
            <a:r>
              <a:rPr b="0" lang="it-IT" sz="1800" spc="-1" strike="noStrike">
                <a:solidFill>
                  <a:srgbClr val="000000"/>
                </a:solidFill>
                <a:latin typeface="Arial"/>
                <a:ea typeface="DejaVu Sans"/>
              </a:rPr>
              <a:t> elaborare = trasformare, processare, preparare, sviluppare, modificare</a:t>
            </a:r>
            <a:endParaRPr b="0" lang="it-IT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"/>
          <p:cNvSpPr/>
          <p:nvPr/>
        </p:nvSpPr>
        <p:spPr>
          <a:xfrm>
            <a:off x="9180000" y="5220000"/>
            <a:ext cx="71676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r">
              <a:lnSpc>
                <a:spcPct val="100000"/>
              </a:lnSpc>
            </a:pPr>
            <a:fld id="{704289F1-9ECA-41F4-A3E4-D43A27C7496A}" type="slidenum">
              <a:rPr b="0" lang="it-IT" sz="1800" spc="-1" strike="noStrike">
                <a:solidFill>
                  <a:srgbClr val="000000"/>
                </a:solidFill>
                <a:latin typeface="Arial"/>
                <a:ea typeface="DejaVu Sans"/>
              </a:rPr>
              <a:t>3</a:t>
            </a:fld>
            <a:endParaRPr b="0" lang="it-IT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67680" cy="942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it-IT" sz="4400" spc="-1" strike="noStrike">
                <a:solidFill>
                  <a:srgbClr val="000000"/>
                </a:solidFill>
                <a:latin typeface="Arial"/>
              </a:rPr>
              <a:t>I dati e le Informazioni</a:t>
            </a:r>
            <a:endParaRPr b="0" lang="it-IT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67680" cy="3892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6666"/>
          </a:bodyPr>
          <a:p>
            <a:pPr marL="432000" indent="0">
              <a:lnSpc>
                <a:spcPct val="100000"/>
              </a:lnSpc>
              <a:spcBef>
                <a:spcPts val="1417"/>
              </a:spcBef>
              <a:buNone/>
              <a:tabLst>
                <a:tab algn="l" pos="0"/>
              </a:tabLst>
            </a:pPr>
            <a:r>
              <a:rPr b="1" lang="it-IT" sz="3200" spc="-1" strike="noStrike">
                <a:solidFill>
                  <a:srgbClr val="000000"/>
                </a:solidFill>
                <a:latin typeface="Arial"/>
              </a:rPr>
              <a:t>Esempio</a:t>
            </a:r>
            <a:endParaRPr b="0" lang="it-IT" sz="32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it-IT" sz="3200" spc="-1" strike="noStrike">
                <a:solidFill>
                  <a:srgbClr val="000000"/>
                </a:solidFill>
                <a:latin typeface="Arial"/>
              </a:rPr>
              <a:t>Il numero </a:t>
            </a:r>
            <a:r>
              <a:rPr b="0" lang="it-IT" sz="3200" spc="-1" strike="noStrike">
                <a:solidFill>
                  <a:srgbClr val="c9211e"/>
                </a:solidFill>
                <a:latin typeface="Arial"/>
              </a:rPr>
              <a:t>25</a:t>
            </a:r>
            <a:r>
              <a:rPr b="0" lang="it-IT" sz="3200" spc="-1" strike="noStrike">
                <a:solidFill>
                  <a:srgbClr val="000000"/>
                </a:solidFill>
                <a:latin typeface="Arial"/>
              </a:rPr>
              <a:t> è un dato ma non è una informazione</a:t>
            </a:r>
            <a:endParaRPr b="0" lang="it-IT" sz="32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it-IT" sz="3200" spc="-1" strike="noStrike">
                <a:solidFill>
                  <a:srgbClr val="000000"/>
                </a:solidFill>
                <a:latin typeface="Arial"/>
              </a:rPr>
              <a:t>Se invece dico </a:t>
            </a:r>
            <a:r>
              <a:rPr b="0" lang="it-IT" sz="3200" spc="-1" strike="noStrike">
                <a:solidFill>
                  <a:srgbClr val="c9211e"/>
                </a:solidFill>
                <a:latin typeface="Arial"/>
              </a:rPr>
              <a:t>il 25 dicembre è Natale</a:t>
            </a:r>
            <a:r>
              <a:rPr b="0" lang="it-IT" sz="3200" spc="-1" strike="noStrike">
                <a:solidFill>
                  <a:srgbClr val="000000"/>
                </a:solidFill>
                <a:latin typeface="Arial"/>
              </a:rPr>
              <a:t>, questa è una informazione</a:t>
            </a:r>
            <a:endParaRPr b="0" lang="it-IT" sz="32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it-IT" sz="3200" spc="-1" strike="noStrike">
                <a:solidFill>
                  <a:srgbClr val="000000"/>
                </a:solidFill>
                <a:latin typeface="Arial"/>
              </a:rPr>
              <a:t>E se aggiungo </a:t>
            </a:r>
            <a:r>
              <a:rPr b="0" lang="it-IT" sz="3200" spc="-1" strike="noStrike">
                <a:solidFill>
                  <a:srgbClr val="c9211e"/>
                </a:solidFill>
                <a:latin typeface="Arial"/>
              </a:rPr>
              <a:t>a Natale la scuola è chiusa</a:t>
            </a:r>
            <a:r>
              <a:rPr b="0" lang="it-IT" sz="3200" spc="-1" strike="noStrike">
                <a:solidFill>
                  <a:srgbClr val="000000"/>
                </a:solidFill>
                <a:latin typeface="Arial"/>
              </a:rPr>
              <a:t> questa è una ulteriore informazione</a:t>
            </a:r>
            <a:endParaRPr b="0" lang="it-IT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"/>
          <p:cNvSpPr/>
          <p:nvPr/>
        </p:nvSpPr>
        <p:spPr>
          <a:xfrm>
            <a:off x="9180000" y="5220000"/>
            <a:ext cx="71676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r">
              <a:lnSpc>
                <a:spcPct val="100000"/>
              </a:lnSpc>
            </a:pPr>
            <a:fld id="{7F6B9C2C-1BFC-4841-8D64-3235AA9ED0DC}" type="slidenum">
              <a:rPr b="0" lang="it-IT" sz="1800" spc="-1" strike="noStrike">
                <a:solidFill>
                  <a:srgbClr val="000000"/>
                </a:solidFill>
                <a:latin typeface="Arial"/>
                <a:ea typeface="DejaVu Sans"/>
              </a:rPr>
              <a:t>4</a:t>
            </a:fld>
            <a:endParaRPr b="0" lang="it-IT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504000" y="225720"/>
            <a:ext cx="9067680" cy="942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it-IT" sz="4200" spc="-1" strike="noStrike">
                <a:solidFill>
                  <a:srgbClr val="000000"/>
                </a:solidFill>
                <a:latin typeface="Arial"/>
              </a:rPr>
              <a:t>Information and Computer Technology</a:t>
            </a:r>
            <a:endParaRPr b="0" lang="it-IT" sz="4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67680" cy="3284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0">
              <a:lnSpc>
                <a:spcPct val="100000"/>
              </a:lnSpc>
              <a:spcBef>
                <a:spcPts val="1417"/>
              </a:spcBef>
              <a:buNone/>
              <a:tabLst>
                <a:tab algn="l" pos="0"/>
              </a:tabLst>
            </a:pPr>
            <a:r>
              <a:rPr b="0" lang="it-IT" sz="3200" spc="-1" strike="noStrike">
                <a:solidFill>
                  <a:srgbClr val="000000"/>
                </a:solidFill>
                <a:latin typeface="Arial"/>
              </a:rPr>
              <a:t>Con il termine </a:t>
            </a:r>
            <a:r>
              <a:rPr b="0" i="1" lang="it-IT" sz="3200" spc="-1" strike="noStrike">
                <a:solidFill>
                  <a:srgbClr val="000000"/>
                </a:solidFill>
                <a:latin typeface="Arial"/>
              </a:rPr>
              <a:t>Information and Computer Technology </a:t>
            </a:r>
            <a:r>
              <a:rPr b="0" lang="it-IT" sz="3200" spc="-1" strike="noStrike">
                <a:solidFill>
                  <a:srgbClr val="000000"/>
                </a:solidFill>
                <a:latin typeface="Arial"/>
              </a:rPr>
              <a:t>(ICT) si intende la tecnologia dell’informazione e della comunicazione usata dai </a:t>
            </a:r>
            <a:r>
              <a:rPr b="1" lang="it-IT" sz="3200" spc="-1" strike="noStrike">
                <a:solidFill>
                  <a:srgbClr val="c9211e"/>
                </a:solidFill>
                <a:latin typeface="Arial"/>
              </a:rPr>
              <a:t>COMPUTER</a:t>
            </a:r>
            <a:r>
              <a:rPr b="0" lang="it-IT" sz="3200" spc="-1" strike="noStrike">
                <a:solidFill>
                  <a:srgbClr val="000000"/>
                </a:solidFill>
                <a:latin typeface="Arial"/>
              </a:rPr>
              <a:t> per </a:t>
            </a:r>
            <a:r>
              <a:rPr b="0" lang="it-IT" sz="3200" spc="-1" strike="noStrike">
                <a:solidFill>
                  <a:srgbClr val="c9211e"/>
                </a:solidFill>
                <a:latin typeface="Arial"/>
              </a:rPr>
              <a:t>creare</a:t>
            </a:r>
            <a:r>
              <a:rPr b="0" lang="it-IT" sz="3200" spc="-1" strike="noStrike">
                <a:solidFill>
                  <a:srgbClr val="000000"/>
                </a:solidFill>
                <a:latin typeface="Arial"/>
              </a:rPr>
              <a:t>, </a:t>
            </a:r>
            <a:r>
              <a:rPr b="0" lang="it-IT" sz="3200" spc="-1" strike="noStrike">
                <a:solidFill>
                  <a:srgbClr val="c9211e"/>
                </a:solidFill>
                <a:latin typeface="Arial"/>
              </a:rPr>
              <a:t>memorizzare</a:t>
            </a:r>
            <a:r>
              <a:rPr b="0" lang="it-IT" sz="3200" spc="-1" strike="noStrike">
                <a:solidFill>
                  <a:srgbClr val="000000"/>
                </a:solidFill>
                <a:latin typeface="Arial"/>
              </a:rPr>
              <a:t> e </a:t>
            </a:r>
            <a:r>
              <a:rPr b="0" lang="it-IT" sz="3200" spc="-1" strike="noStrike">
                <a:solidFill>
                  <a:srgbClr val="c9211e"/>
                </a:solidFill>
                <a:latin typeface="Arial"/>
              </a:rPr>
              <a:t>trasmettere le informazioni</a:t>
            </a:r>
            <a:endParaRPr b="0" lang="it-IT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" name=""/>
          <p:cNvSpPr/>
          <p:nvPr/>
        </p:nvSpPr>
        <p:spPr>
          <a:xfrm>
            <a:off x="9180000" y="5220000"/>
            <a:ext cx="71676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r">
              <a:lnSpc>
                <a:spcPct val="100000"/>
              </a:lnSpc>
            </a:pPr>
            <a:fld id="{D7B81CCE-4A3B-4892-A2F9-7BA320025380}" type="slidenum">
              <a:rPr b="0" lang="it-IT" sz="1800" spc="-1" strike="noStrike">
                <a:solidFill>
                  <a:srgbClr val="000000"/>
                </a:solidFill>
                <a:latin typeface="Arial"/>
                <a:ea typeface="DejaVu Sans"/>
              </a:rPr>
              <a:t>5</a:t>
            </a:fld>
            <a:endParaRPr b="0" lang="it-IT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67680" cy="942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it-IT" sz="4400" spc="-1" strike="noStrike">
                <a:solidFill>
                  <a:srgbClr val="000000"/>
                </a:solidFill>
                <a:latin typeface="Arial"/>
              </a:rPr>
              <a:t>Il computer</a:t>
            </a:r>
            <a:endParaRPr b="0" lang="it-IT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67680" cy="2272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8888" lnSpcReduction="10000"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3200" spc="-1" strike="noStrike">
                <a:solidFill>
                  <a:srgbClr val="000000"/>
                </a:solidFill>
                <a:latin typeface="Arial"/>
                <a:ea typeface="Microsoft YaHei"/>
              </a:rPr>
              <a:t>Il computer ha diverse configurazioni, quali </a:t>
            </a:r>
            <a:r>
              <a:rPr b="1" lang="it-IT" sz="3200" spc="-1" strike="noStrike">
                <a:solidFill>
                  <a:srgbClr val="000000"/>
                </a:solidFill>
                <a:latin typeface="Arial"/>
                <a:ea typeface="Microsoft YaHei"/>
              </a:rPr>
              <a:t>desktop</a:t>
            </a:r>
            <a:r>
              <a:rPr b="0" lang="it-IT" sz="3200" spc="-1" strike="noStrike">
                <a:solidFill>
                  <a:srgbClr val="000000"/>
                </a:solidFill>
                <a:latin typeface="Arial"/>
                <a:ea typeface="Microsoft YaHei"/>
              </a:rPr>
              <a:t>, </a:t>
            </a:r>
            <a:r>
              <a:rPr b="1" lang="it-IT" sz="3200" spc="-1" strike="noStrike">
                <a:solidFill>
                  <a:srgbClr val="000000"/>
                </a:solidFill>
                <a:latin typeface="Arial"/>
                <a:ea typeface="Microsoft YaHei"/>
              </a:rPr>
              <a:t>tower</a:t>
            </a:r>
            <a:r>
              <a:rPr b="0" lang="it-IT" sz="3200" spc="-1" strike="noStrike">
                <a:solidFill>
                  <a:srgbClr val="000000"/>
                </a:solidFill>
                <a:latin typeface="Arial"/>
                <a:ea typeface="Microsoft YaHei"/>
              </a:rPr>
              <a:t>, </a:t>
            </a:r>
            <a:r>
              <a:rPr b="1" lang="it-IT" sz="3200" spc="-1" strike="noStrike">
                <a:solidFill>
                  <a:srgbClr val="000000"/>
                </a:solidFill>
                <a:latin typeface="Arial"/>
                <a:ea typeface="Microsoft YaHei"/>
              </a:rPr>
              <a:t>notebook</a:t>
            </a:r>
            <a:r>
              <a:rPr b="0" lang="it-IT" sz="3200" spc="-1" strike="noStrike">
                <a:solidFill>
                  <a:srgbClr val="000000"/>
                </a:solidFill>
                <a:latin typeface="Arial"/>
                <a:ea typeface="Microsoft YaHei"/>
              </a:rPr>
              <a:t>, </a:t>
            </a:r>
            <a:r>
              <a:rPr b="1" lang="it-IT" sz="3200" spc="-1" strike="noStrike">
                <a:solidFill>
                  <a:srgbClr val="000000"/>
                </a:solidFill>
                <a:latin typeface="Arial"/>
                <a:ea typeface="Microsoft YaHei"/>
              </a:rPr>
              <a:t>tablet</a:t>
            </a:r>
            <a:r>
              <a:rPr b="0" lang="it-IT" sz="3200" spc="-1" strike="noStrike">
                <a:solidFill>
                  <a:srgbClr val="000000"/>
                </a:solidFill>
                <a:latin typeface="Arial"/>
                <a:ea typeface="Microsoft YaHei"/>
              </a:rPr>
              <a:t>, </a:t>
            </a:r>
            <a:r>
              <a:rPr b="1" lang="it-IT" sz="3200" spc="-1" strike="noStrike">
                <a:solidFill>
                  <a:srgbClr val="000000"/>
                </a:solidFill>
                <a:latin typeface="Arial"/>
                <a:ea typeface="Microsoft YaHei"/>
              </a:rPr>
              <a:t>smartphone</a:t>
            </a:r>
            <a:r>
              <a:rPr b="0" lang="it-IT" sz="3200" spc="-1" strike="noStrike">
                <a:solidFill>
                  <a:srgbClr val="000000"/>
                </a:solidFill>
                <a:latin typeface="Arial"/>
                <a:ea typeface="Microsoft YaHei"/>
              </a:rPr>
              <a:t> e </a:t>
            </a:r>
            <a:r>
              <a:rPr b="1" lang="it-IT" sz="3200" spc="-1" strike="noStrike">
                <a:solidFill>
                  <a:srgbClr val="000000"/>
                </a:solidFill>
                <a:latin typeface="Arial"/>
                <a:ea typeface="Microsoft YaHei"/>
              </a:rPr>
              <a:t>phablet</a:t>
            </a:r>
            <a:r>
              <a:rPr b="0" lang="it-IT" sz="3200" spc="-1" strike="noStrike">
                <a:solidFill>
                  <a:srgbClr val="000000"/>
                </a:solidFill>
                <a:latin typeface="Arial"/>
                <a:ea typeface="Microsoft YaHei"/>
              </a:rPr>
              <a:t>, e rimane uno strumento indispensabile nel mondo in cui viviamo. </a:t>
            </a:r>
            <a:endParaRPr b="0" lang="it-IT" sz="32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33" name="" descr=""/>
          <p:cNvPicPr/>
          <p:nvPr/>
        </p:nvPicPr>
        <p:blipFill>
          <a:blip r:embed="rId1"/>
          <a:stretch/>
        </p:blipFill>
        <p:spPr>
          <a:xfrm>
            <a:off x="445680" y="3685680"/>
            <a:ext cx="1713240" cy="1713240"/>
          </a:xfrm>
          <a:prstGeom prst="rect">
            <a:avLst/>
          </a:prstGeom>
          <a:ln w="0">
            <a:noFill/>
          </a:ln>
        </p:spPr>
      </p:pic>
      <p:pic>
        <p:nvPicPr>
          <p:cNvPr id="34" name="" descr=""/>
          <p:cNvPicPr/>
          <p:nvPr/>
        </p:nvPicPr>
        <p:blipFill>
          <a:blip r:embed="rId2"/>
          <a:stretch/>
        </p:blipFill>
        <p:spPr>
          <a:xfrm>
            <a:off x="2412000" y="3685680"/>
            <a:ext cx="1713240" cy="1713240"/>
          </a:xfrm>
          <a:prstGeom prst="rect">
            <a:avLst/>
          </a:prstGeom>
          <a:ln w="0">
            <a:noFill/>
          </a:ln>
        </p:spPr>
      </p:pic>
      <p:pic>
        <p:nvPicPr>
          <p:cNvPr id="35" name="" descr=""/>
          <p:cNvPicPr/>
          <p:nvPr/>
        </p:nvPicPr>
        <p:blipFill>
          <a:blip r:embed="rId3"/>
          <a:stretch/>
        </p:blipFill>
        <p:spPr>
          <a:xfrm>
            <a:off x="4153680" y="3685680"/>
            <a:ext cx="1713240" cy="1713240"/>
          </a:xfrm>
          <a:prstGeom prst="rect">
            <a:avLst/>
          </a:prstGeom>
          <a:ln w="0">
            <a:noFill/>
          </a:ln>
        </p:spPr>
      </p:pic>
      <p:pic>
        <p:nvPicPr>
          <p:cNvPr id="36" name="" descr=""/>
          <p:cNvPicPr/>
          <p:nvPr/>
        </p:nvPicPr>
        <p:blipFill>
          <a:blip r:embed="rId4"/>
          <a:stretch/>
        </p:blipFill>
        <p:spPr>
          <a:xfrm>
            <a:off x="5889960" y="3780000"/>
            <a:ext cx="1956960" cy="1492200"/>
          </a:xfrm>
          <a:prstGeom prst="rect">
            <a:avLst/>
          </a:prstGeom>
          <a:ln w="0">
            <a:noFill/>
          </a:ln>
        </p:spPr>
      </p:pic>
      <p:pic>
        <p:nvPicPr>
          <p:cNvPr id="37" name="" descr=""/>
          <p:cNvPicPr/>
          <p:nvPr/>
        </p:nvPicPr>
        <p:blipFill>
          <a:blip r:embed="rId5"/>
          <a:stretch/>
        </p:blipFill>
        <p:spPr>
          <a:xfrm>
            <a:off x="8100000" y="3600000"/>
            <a:ext cx="1713240" cy="1713240"/>
          </a:xfrm>
          <a:prstGeom prst="rect">
            <a:avLst/>
          </a:prstGeom>
          <a:ln w="0">
            <a:noFill/>
          </a:ln>
        </p:spPr>
      </p:pic>
      <p:sp>
        <p:nvSpPr>
          <p:cNvPr id="38" name=""/>
          <p:cNvSpPr/>
          <p:nvPr/>
        </p:nvSpPr>
        <p:spPr>
          <a:xfrm>
            <a:off x="9180000" y="5220000"/>
            <a:ext cx="71676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r">
              <a:lnSpc>
                <a:spcPct val="100000"/>
              </a:lnSpc>
            </a:pPr>
            <a:fld id="{B5106C51-763A-43E2-937A-ABA9B22C21A4}" type="slidenum">
              <a:rPr b="0" lang="it-IT" sz="1800" spc="-1" strike="noStrike">
                <a:solidFill>
                  <a:srgbClr val="000000"/>
                </a:solidFill>
                <a:latin typeface="Arial"/>
                <a:ea typeface="DejaVu Sans"/>
              </a:rPr>
              <a:t>&lt;numero&gt;</a:t>
            </a:fld>
            <a:endParaRPr b="0" lang="it-IT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67680" cy="942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it-IT" sz="4400" spc="-1" strike="noStrike">
                <a:solidFill>
                  <a:srgbClr val="000000"/>
                </a:solidFill>
                <a:latin typeface="Arial"/>
              </a:rPr>
              <a:t>Il computer</a:t>
            </a:r>
            <a:endParaRPr b="0" lang="it-IT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67680" cy="2632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58888"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it-IT" sz="3200" spc="-1" strike="noStrike">
                <a:solidFill>
                  <a:srgbClr val="000000"/>
                </a:solidFill>
                <a:latin typeface="Arial"/>
              </a:rPr>
              <a:t>L'attività svolta da un computer consiste nell'</a:t>
            </a:r>
            <a:r>
              <a:rPr b="1" lang="it-IT" sz="3200" spc="-1" strike="noStrike">
                <a:solidFill>
                  <a:srgbClr val="c9211e"/>
                </a:solidFill>
                <a:latin typeface="Arial"/>
              </a:rPr>
              <a:t>elaborare</a:t>
            </a:r>
            <a:r>
              <a:rPr b="0" lang="it-IT" sz="3200" spc="-1" strike="noStrike">
                <a:solidFill>
                  <a:srgbClr val="000000"/>
                </a:solidFill>
                <a:latin typeface="Arial"/>
              </a:rPr>
              <a:t> informazioni che provengono dall'esterno e fornire dei risultati. </a:t>
            </a:r>
            <a:endParaRPr b="0" lang="it-IT" sz="32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it-IT" sz="3200" spc="-1" strike="noStrike">
                <a:solidFill>
                  <a:srgbClr val="000000"/>
                </a:solidFill>
                <a:latin typeface="Arial"/>
              </a:rPr>
              <a:t>Queste fasi possono essere chiamate rispettivamente:</a:t>
            </a:r>
            <a:endParaRPr b="0" lang="it-IT" sz="32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1" lang="it-IT" sz="3200" spc="-1" strike="noStrike">
                <a:solidFill>
                  <a:srgbClr val="c9211e"/>
                </a:solidFill>
                <a:latin typeface="Arial"/>
              </a:rPr>
              <a:t>fase di input</a:t>
            </a:r>
            <a:r>
              <a:rPr b="0" lang="it-IT" sz="3200" spc="-1" strike="noStrike">
                <a:solidFill>
                  <a:srgbClr val="000000"/>
                </a:solidFill>
                <a:latin typeface="Arial"/>
              </a:rPr>
              <a:t> (o di immissione dati, quando ad esempio scriviamo una lettera mediante la tastiera);</a:t>
            </a:r>
            <a:endParaRPr b="0" lang="it-IT" sz="32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1" lang="it-IT" sz="3200" spc="-1" strike="noStrike">
                <a:solidFill>
                  <a:srgbClr val="c9211e"/>
                </a:solidFill>
                <a:latin typeface="Arial"/>
              </a:rPr>
              <a:t>fase di elaborazione</a:t>
            </a:r>
            <a:r>
              <a:rPr b="0" lang="it-IT" sz="3200" spc="-1" strike="noStrike">
                <a:solidFill>
                  <a:srgbClr val="000000"/>
                </a:solidFill>
                <a:latin typeface="Arial"/>
              </a:rPr>
              <a:t> (attraverso i circuiti elettronici che lo compongono);</a:t>
            </a:r>
            <a:endParaRPr b="0" lang="it-IT" sz="32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1" lang="it-IT" sz="3200" spc="-1" strike="noStrike">
                <a:solidFill>
                  <a:srgbClr val="c9211e"/>
                </a:solidFill>
                <a:latin typeface="Arial"/>
              </a:rPr>
              <a:t>fase di output</a:t>
            </a:r>
            <a:r>
              <a:rPr b="0" lang="it-IT" sz="3200" spc="-1" strike="noStrike">
                <a:solidFill>
                  <a:srgbClr val="000000"/>
                </a:solidFill>
                <a:latin typeface="Arial"/>
              </a:rPr>
              <a:t> (quando il computer comunica i risultati).</a:t>
            </a:r>
            <a:endParaRPr b="0" lang="it-IT" sz="32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41" name="" descr=""/>
          <p:cNvPicPr/>
          <p:nvPr/>
        </p:nvPicPr>
        <p:blipFill>
          <a:blip r:embed="rId1"/>
          <a:stretch/>
        </p:blipFill>
        <p:spPr>
          <a:xfrm>
            <a:off x="1772640" y="3993840"/>
            <a:ext cx="6506280" cy="1585080"/>
          </a:xfrm>
          <a:prstGeom prst="rect">
            <a:avLst/>
          </a:prstGeom>
          <a:ln w="0">
            <a:noFill/>
          </a:ln>
        </p:spPr>
      </p:pic>
      <p:sp>
        <p:nvSpPr>
          <p:cNvPr id="42" name=""/>
          <p:cNvSpPr/>
          <p:nvPr/>
        </p:nvSpPr>
        <p:spPr>
          <a:xfrm>
            <a:off x="9180000" y="5220000"/>
            <a:ext cx="71676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r">
              <a:lnSpc>
                <a:spcPct val="100000"/>
              </a:lnSpc>
            </a:pPr>
            <a:fld id="{49DA0BD8-D219-478E-A29F-1DD3ED90730A}" type="slidenum">
              <a:rPr b="0" lang="it-IT" sz="1800" spc="-1" strike="noStrike">
                <a:solidFill>
                  <a:srgbClr val="000000"/>
                </a:solidFill>
                <a:latin typeface="Arial"/>
                <a:ea typeface="DejaVu Sans"/>
              </a:rPr>
              <a:t>&lt;numero&gt;</a:t>
            </a:fld>
            <a:endParaRPr b="0" lang="it-IT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67680" cy="942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it-IT" sz="4400" spc="-1" strike="noStrike">
                <a:solidFill>
                  <a:srgbClr val="000000"/>
                </a:solidFill>
                <a:latin typeface="Arial"/>
              </a:rPr>
              <a:t>Componenti di un computer</a:t>
            </a:r>
            <a:endParaRPr b="0" lang="it-IT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67680" cy="3532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6666"/>
          </a:bodyPr>
          <a:p>
            <a:pPr indent="0" algn="just">
              <a:lnSpc>
                <a:spcPct val="100000"/>
              </a:lnSpc>
              <a:spcBef>
                <a:spcPts val="1417"/>
              </a:spcBef>
              <a:buNone/>
              <a:tabLst>
                <a:tab algn="l" pos="0"/>
              </a:tabLst>
            </a:pPr>
            <a:r>
              <a:rPr b="0" lang="it-IT" sz="3200" spc="-1" strike="noStrike">
                <a:solidFill>
                  <a:srgbClr val="000000"/>
                </a:solidFill>
                <a:latin typeface="Arial"/>
              </a:rPr>
              <a:t>Affinché il computer possa funzionare, è necessario che possieda due componenti: l’</a:t>
            </a:r>
            <a:r>
              <a:rPr b="0" lang="it-IT" sz="3200" spc="-1" strike="noStrike">
                <a:solidFill>
                  <a:srgbClr val="c9211e"/>
                </a:solidFill>
                <a:latin typeface="Arial"/>
              </a:rPr>
              <a:t>hardware</a:t>
            </a:r>
            <a:r>
              <a:rPr b="0" lang="it-IT" sz="3200" spc="-1" strike="noStrike">
                <a:solidFill>
                  <a:srgbClr val="000000"/>
                </a:solidFill>
                <a:latin typeface="Arial"/>
              </a:rPr>
              <a:t> e il </a:t>
            </a:r>
            <a:r>
              <a:rPr b="0" lang="it-IT" sz="3200" spc="-1" strike="noStrike">
                <a:solidFill>
                  <a:srgbClr val="c9211e"/>
                </a:solidFill>
                <a:latin typeface="Arial"/>
              </a:rPr>
              <a:t>software</a:t>
            </a:r>
            <a:r>
              <a:rPr b="0" lang="it-IT" sz="3200" spc="-1" strike="noStrike">
                <a:solidFill>
                  <a:srgbClr val="000000"/>
                </a:solidFill>
                <a:latin typeface="Arial"/>
              </a:rPr>
              <a:t>. </a:t>
            </a:r>
            <a:endParaRPr b="0" lang="it-IT" sz="3200" spc="-1" strike="noStrike">
              <a:solidFill>
                <a:srgbClr val="000000"/>
              </a:solidFill>
              <a:latin typeface="Arial"/>
            </a:endParaRPr>
          </a:p>
          <a:p>
            <a:pPr indent="0" algn="just">
              <a:lnSpc>
                <a:spcPct val="100000"/>
              </a:lnSpc>
              <a:spcBef>
                <a:spcPts val="1417"/>
              </a:spcBef>
              <a:buNone/>
              <a:tabLst>
                <a:tab algn="l" pos="0"/>
              </a:tabLst>
            </a:pPr>
            <a:r>
              <a:rPr b="0" lang="it-IT" sz="3200" spc="-1" strike="noStrike">
                <a:solidFill>
                  <a:srgbClr val="000000"/>
                </a:solidFill>
                <a:latin typeface="Arial"/>
              </a:rPr>
              <a:t>L’</a:t>
            </a:r>
            <a:r>
              <a:rPr b="1" lang="it-IT" sz="3200" spc="-1" strike="noStrike">
                <a:solidFill>
                  <a:srgbClr val="c9211e"/>
                </a:solidFill>
                <a:latin typeface="Arial"/>
              </a:rPr>
              <a:t>hardware</a:t>
            </a:r>
            <a:r>
              <a:rPr b="0" lang="it-IT" sz="3200" spc="-1" strike="noStrike">
                <a:solidFill>
                  <a:srgbClr val="000000"/>
                </a:solidFill>
                <a:latin typeface="Arial"/>
              </a:rPr>
              <a:t> è l’insieme dei componenti fisici, che possono essere elettrici, meccanici, ottici, magnetici ecc., mentre il </a:t>
            </a:r>
            <a:r>
              <a:rPr b="1" lang="it-IT" sz="3200" spc="-1" strike="noStrike">
                <a:solidFill>
                  <a:srgbClr val="c9211e"/>
                </a:solidFill>
                <a:latin typeface="Arial"/>
              </a:rPr>
              <a:t>software</a:t>
            </a:r>
            <a:r>
              <a:rPr b="0" lang="it-IT" sz="3200" spc="-1" strike="noStrike">
                <a:solidFill>
                  <a:srgbClr val="000000"/>
                </a:solidFill>
                <a:latin typeface="Arial"/>
              </a:rPr>
              <a:t> è l’insieme dei dati e dei programmi memorizzati in esso.</a:t>
            </a:r>
            <a:endParaRPr b="0" lang="it-IT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" name=""/>
          <p:cNvSpPr/>
          <p:nvPr/>
        </p:nvSpPr>
        <p:spPr>
          <a:xfrm>
            <a:off x="9180000" y="5220000"/>
            <a:ext cx="71676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r">
              <a:lnSpc>
                <a:spcPct val="100000"/>
              </a:lnSpc>
            </a:pPr>
            <a:fld id="{4E14D05E-2D3A-4F0E-A094-10E43349FF95}" type="slidenum">
              <a:rPr b="0" lang="it-IT" sz="1800" spc="-1" strike="noStrike">
                <a:solidFill>
                  <a:srgbClr val="000000"/>
                </a:solidFill>
                <a:latin typeface="Arial"/>
                <a:ea typeface="DejaVu Sans"/>
              </a:rPr>
              <a:t>8</a:t>
            </a:fld>
            <a:endParaRPr b="0" lang="it-IT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67680" cy="942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it-IT" sz="4400" spc="-1" strike="noStrike">
                <a:solidFill>
                  <a:srgbClr val="000000"/>
                </a:solidFill>
                <a:latin typeface="Arial"/>
              </a:rPr>
              <a:t>Le periferiche di un computer</a:t>
            </a:r>
            <a:endParaRPr b="0" lang="it-IT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/>
          </p:nvPr>
        </p:nvSpPr>
        <p:spPr>
          <a:xfrm>
            <a:off x="216000" y="1326600"/>
            <a:ext cx="3454920" cy="3892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7222" lnSpcReduction="10000"/>
          </a:bodyPr>
          <a:p>
            <a:pPr indent="0">
              <a:lnSpc>
                <a:spcPct val="100000"/>
              </a:lnSpc>
              <a:spcBef>
                <a:spcPts val="1417"/>
              </a:spcBef>
              <a:buNone/>
              <a:tabLst>
                <a:tab algn="l" pos="0"/>
              </a:tabLst>
            </a:pPr>
            <a:r>
              <a:rPr b="0" lang="it-IT" sz="2600" spc="-1" strike="noStrike">
                <a:solidFill>
                  <a:srgbClr val="000000"/>
                </a:solidFill>
                <a:latin typeface="Arial"/>
              </a:rPr>
              <a:t>I </a:t>
            </a:r>
            <a:r>
              <a:rPr b="1" lang="it-IT" sz="2600" spc="-1" strike="noStrike">
                <a:solidFill>
                  <a:srgbClr val="c9211e"/>
                </a:solidFill>
                <a:latin typeface="Arial"/>
              </a:rPr>
              <a:t>dispositivi periferici</a:t>
            </a:r>
            <a:r>
              <a:rPr b="0" lang="it-IT" sz="2600" spc="-1" strike="noStrike">
                <a:solidFill>
                  <a:srgbClr val="000000"/>
                </a:solidFill>
                <a:latin typeface="Arial"/>
              </a:rPr>
              <a:t>, chiamati più semplicemente </a:t>
            </a:r>
            <a:r>
              <a:rPr b="1" lang="it-IT" sz="2600" spc="-1" strike="noStrike">
                <a:solidFill>
                  <a:srgbClr val="000000"/>
                </a:solidFill>
                <a:latin typeface="Arial"/>
              </a:rPr>
              <a:t>periferiche</a:t>
            </a:r>
            <a:r>
              <a:rPr b="0" lang="it-IT" sz="2600" spc="-1" strike="noStrike">
                <a:solidFill>
                  <a:srgbClr val="000000"/>
                </a:solidFill>
                <a:latin typeface="Arial"/>
              </a:rPr>
              <a:t>, </a:t>
            </a:r>
            <a:endParaRPr b="0" lang="it-IT" sz="26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1417"/>
              </a:spcBef>
              <a:buNone/>
              <a:tabLst>
                <a:tab algn="l" pos="0"/>
              </a:tabLst>
            </a:pPr>
            <a:r>
              <a:rPr b="0" lang="it-IT" sz="2600" spc="-1" strike="noStrike">
                <a:solidFill>
                  <a:srgbClr val="000000"/>
                </a:solidFill>
                <a:latin typeface="Arial"/>
              </a:rPr>
              <a:t>sono i dispositivi che consentono il dialogo multimediale con l’utente e possono essere collegati attraverso le porte di comunicazione presenti sul computer.</a:t>
            </a:r>
            <a:endParaRPr b="0" lang="it-IT" sz="26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48" name="" descr=""/>
          <p:cNvPicPr/>
          <p:nvPr/>
        </p:nvPicPr>
        <p:blipFill>
          <a:blip r:embed="rId1"/>
          <a:stretch/>
        </p:blipFill>
        <p:spPr>
          <a:xfrm>
            <a:off x="3780000" y="1395000"/>
            <a:ext cx="6145920" cy="3787920"/>
          </a:xfrm>
          <a:prstGeom prst="rect">
            <a:avLst/>
          </a:prstGeom>
          <a:ln w="0">
            <a:noFill/>
          </a:ln>
        </p:spPr>
      </p:pic>
      <p:sp>
        <p:nvSpPr>
          <p:cNvPr id="49" name=""/>
          <p:cNvSpPr/>
          <p:nvPr/>
        </p:nvSpPr>
        <p:spPr>
          <a:xfrm>
            <a:off x="9180000" y="5220000"/>
            <a:ext cx="71676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r">
              <a:lnSpc>
                <a:spcPct val="100000"/>
              </a:lnSpc>
            </a:pPr>
            <a:fld id="{178C3730-FF20-488F-88EE-A1FDA6F2F526}" type="slidenum">
              <a:rPr b="0" lang="it-IT" sz="1800" spc="-1" strike="noStrike">
                <a:solidFill>
                  <a:srgbClr val="000000"/>
                </a:solidFill>
                <a:latin typeface="Arial"/>
                <a:ea typeface="DejaVu Sans"/>
              </a:rPr>
              <a:t>&lt;numero&gt;</a:t>
            </a:fld>
            <a:endParaRPr b="0" lang="it-IT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895</TotalTime>
  <Application>LibreOffice/24.2.3.2$Windows_x86 LibreOffice_project/433d9c2ded56988e8a90e6b2e771ee4e6a5ab2ba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2024-09-15T10:41:03Z</dcterms:created>
  <dc:creator/>
  <dc:description/>
  <dc:language>it-IT</dc:language>
  <cp:lastModifiedBy/>
  <dcterms:modified xsi:type="dcterms:W3CDTF">2024-09-20T11:54:03Z</dcterms:modified>
  <cp:revision>42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