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0" r:id="rId3"/>
    <p:sldMasterId id="214748365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670550" cx="10080625"/>
  <p:notesSz cx="7559675" cy="106918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6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7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edefinit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title"/>
          </p:nvPr>
        </p:nvSpPr>
        <p:spPr>
          <a:xfrm>
            <a:off x="504000" y="226080"/>
            <a:ext cx="9067320" cy="942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504000" y="1326600"/>
            <a:ext cx="9067320" cy="3283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1" type="ftr"/>
          </p:nvPr>
        </p:nvSpPr>
        <p:spPr>
          <a:xfrm>
            <a:off x="3447360" y="5165280"/>
            <a:ext cx="3190680" cy="38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7227360" y="5165280"/>
            <a:ext cx="2343960" cy="38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sz="1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sz="1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sz="1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sz="1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sz="1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sz="1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sz="1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sz="1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sz="1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16" name="Google Shape;16;p2"/>
          <p:cNvSpPr txBox="1"/>
          <p:nvPr>
            <p:ph idx="10" type="dt"/>
          </p:nvPr>
        </p:nvSpPr>
        <p:spPr>
          <a:xfrm>
            <a:off x="504000" y="5165280"/>
            <a:ext cx="2343960" cy="38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edefinito 1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504000" y="226080"/>
            <a:ext cx="9067320" cy="942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504000" y="1326600"/>
            <a:ext cx="9067320" cy="3283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1" type="ftr"/>
          </p:nvPr>
        </p:nvSpPr>
        <p:spPr>
          <a:xfrm>
            <a:off x="3447360" y="5165280"/>
            <a:ext cx="3190680" cy="38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7227360" y="5165280"/>
            <a:ext cx="2343960" cy="38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sz="1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sz="1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sz="1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sz="1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sz="1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sz="1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sz="1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sz="1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sz="1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504000" y="5165280"/>
            <a:ext cx="2343960" cy="38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04000" y="226080"/>
            <a:ext cx="9067320" cy="942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1"/>
          <p:cNvSpPr txBox="1"/>
          <p:nvPr>
            <p:ph idx="11" type="ftr"/>
          </p:nvPr>
        </p:nvSpPr>
        <p:spPr>
          <a:xfrm>
            <a:off x="3447360" y="5165280"/>
            <a:ext cx="3190680" cy="38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27360" y="5165280"/>
            <a:ext cx="2343960" cy="38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9" name="Google Shape;9;p1"/>
          <p:cNvSpPr txBox="1"/>
          <p:nvPr>
            <p:ph idx="10" type="dt"/>
          </p:nvPr>
        </p:nvSpPr>
        <p:spPr>
          <a:xfrm>
            <a:off x="504000" y="5165280"/>
            <a:ext cx="2343960" cy="38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" name="Google Shape;10;p1"/>
          <p:cNvSpPr txBox="1"/>
          <p:nvPr>
            <p:ph idx="1"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504000" y="226080"/>
            <a:ext cx="9067320" cy="942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504000" y="1326600"/>
            <a:ext cx="9067320" cy="3283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" name="Google Shape;20;p3"/>
          <p:cNvSpPr txBox="1"/>
          <p:nvPr>
            <p:ph idx="11" type="ftr"/>
          </p:nvPr>
        </p:nvSpPr>
        <p:spPr>
          <a:xfrm>
            <a:off x="3447360" y="5165280"/>
            <a:ext cx="3190680" cy="38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1" name="Google Shape;21;p3"/>
          <p:cNvSpPr txBox="1"/>
          <p:nvPr>
            <p:ph idx="12" type="sldNum"/>
          </p:nvPr>
        </p:nvSpPr>
        <p:spPr>
          <a:xfrm>
            <a:off x="7227360" y="5165280"/>
            <a:ext cx="2343960" cy="38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504000" y="5165280"/>
            <a:ext cx="2343960" cy="38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>
            <a:off x="504000" y="2206080"/>
            <a:ext cx="9067320" cy="942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lang="it-IT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Computer e Information Technology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5"/>
          <p:cNvSpPr/>
          <p:nvPr/>
        </p:nvSpPr>
        <p:spPr>
          <a:xfrm>
            <a:off x="7560000" y="36000"/>
            <a:ext cx="2480400" cy="342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Unità 1 – Lezione 1b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504000" y="226080"/>
            <a:ext cx="9067320" cy="942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lang="it-IT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L’unità centrale del computer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504000" y="1326600"/>
            <a:ext cx="9214560" cy="3531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t-IT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L’</a:t>
            </a:r>
            <a:r>
              <a:rPr b="1" i="0" lang="it-IT" sz="3200" u="none" cap="none" strike="noStrike">
                <a:solidFill>
                  <a:srgbClr val="C9211E"/>
                </a:solidFill>
                <a:latin typeface="Arial"/>
                <a:ea typeface="Arial"/>
                <a:cs typeface="Arial"/>
                <a:sym typeface="Arial"/>
              </a:rPr>
              <a:t>unità centrale</a:t>
            </a:r>
            <a:r>
              <a:rPr b="0" i="0" lang="it-IT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è la parte del computer che elabora i dati.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t-IT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 definisce centrale perché è posizionata in mezzo alle periferiche di input e di output.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t-IT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L’unità centrale è detta anche “</a:t>
            </a:r>
            <a:r>
              <a:rPr b="1" i="0" lang="it-IT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case</a:t>
            </a:r>
            <a:r>
              <a:rPr b="0" i="0" lang="it-IT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” o “</a:t>
            </a:r>
            <a:r>
              <a:rPr b="1" i="0" lang="it-IT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cabinet</a:t>
            </a:r>
            <a:r>
              <a:rPr b="0" i="0" lang="it-IT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6"/>
          <p:cNvSpPr/>
          <p:nvPr/>
        </p:nvSpPr>
        <p:spPr>
          <a:xfrm>
            <a:off x="9180000" y="5220000"/>
            <a:ext cx="716400" cy="342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it-IT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504000" y="226080"/>
            <a:ext cx="9067320" cy="942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lang="it-IT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L’unità centrale del computer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504000" y="1326600"/>
            <a:ext cx="5434560" cy="4071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77777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211E"/>
              </a:buClr>
              <a:buSzPct val="100000"/>
              <a:buFont typeface="Arial"/>
              <a:buNone/>
            </a:pPr>
            <a:r>
              <a:rPr b="1" i="0" lang="it-IT" sz="3200" u="none" cap="none" strike="noStrike">
                <a:solidFill>
                  <a:srgbClr val="C9211E"/>
                </a:solidFill>
                <a:latin typeface="Arial"/>
                <a:ea typeface="Arial"/>
                <a:cs typeface="Arial"/>
                <a:sym typeface="Arial"/>
              </a:rPr>
              <a:t>Pannello anteriore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it-IT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Sul pannello anteriore del computer sono presenti in genere il </a:t>
            </a:r>
            <a:r>
              <a:rPr b="0" i="0" lang="it-IT" sz="3200" u="none" cap="none" strike="noStrike">
                <a:solidFill>
                  <a:srgbClr val="C9211E"/>
                </a:solidFill>
                <a:latin typeface="Arial"/>
                <a:ea typeface="Arial"/>
                <a:cs typeface="Arial"/>
                <a:sym typeface="Arial"/>
              </a:rPr>
              <a:t>lettore</a:t>
            </a:r>
            <a:r>
              <a:rPr b="0" i="0" lang="it-IT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b="0" i="0" lang="it-IT" sz="3200" u="none" cap="none" strike="noStrike">
                <a:solidFill>
                  <a:srgbClr val="C9211E"/>
                </a:solidFill>
                <a:latin typeface="Arial"/>
                <a:ea typeface="Arial"/>
                <a:cs typeface="Arial"/>
                <a:sym typeface="Arial"/>
              </a:rPr>
              <a:t>masterizzatore</a:t>
            </a:r>
            <a:r>
              <a:rPr b="0" i="0" lang="it-IT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it-IT" sz="3200" u="none" cap="none" strike="noStrike">
                <a:solidFill>
                  <a:srgbClr val="C9211E"/>
                </a:solidFill>
                <a:latin typeface="Arial"/>
                <a:ea typeface="Arial"/>
                <a:cs typeface="Arial"/>
                <a:sym typeface="Arial"/>
              </a:rPr>
              <a:t>CD/DVD/Blu-Ray</a:t>
            </a:r>
            <a:r>
              <a:rPr b="0" i="0" lang="it-IT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gli alloggiamenti aggiuntivi (</a:t>
            </a:r>
            <a:r>
              <a:rPr b="0" i="0" lang="it-IT" sz="3200" u="none" cap="none" strike="noStrike">
                <a:solidFill>
                  <a:srgbClr val="C9211E"/>
                </a:solidFill>
                <a:latin typeface="Arial"/>
                <a:ea typeface="Arial"/>
                <a:cs typeface="Arial"/>
                <a:sym typeface="Arial"/>
              </a:rPr>
              <a:t>slot</a:t>
            </a:r>
            <a:r>
              <a:rPr b="0" i="0" lang="it-IT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), che permettono di collegare periferiche particolari e che possono essere installate anche successivamente, oltre alle </a:t>
            </a:r>
            <a:r>
              <a:rPr b="0" i="0" lang="it-IT" sz="3200" u="none" cap="none" strike="noStrike">
                <a:solidFill>
                  <a:srgbClr val="C9211E"/>
                </a:solidFill>
                <a:latin typeface="Arial"/>
                <a:ea typeface="Arial"/>
                <a:cs typeface="Arial"/>
                <a:sym typeface="Arial"/>
              </a:rPr>
              <a:t>porte USB</a:t>
            </a:r>
            <a:r>
              <a:rPr b="0" i="0" lang="it-IT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 alle prese per le cuffie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" name="Google Shape;4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7520" y="1080000"/>
            <a:ext cx="3508200" cy="449856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7"/>
          <p:cNvSpPr/>
          <p:nvPr/>
        </p:nvSpPr>
        <p:spPr>
          <a:xfrm>
            <a:off x="9180000" y="5220000"/>
            <a:ext cx="716400" cy="342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it-IT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504000" y="226080"/>
            <a:ext cx="9067320" cy="942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lang="it-IT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L’unità centrale del computer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8"/>
          <p:cNvSpPr txBox="1"/>
          <p:nvPr>
            <p:ph idx="1" type="body"/>
          </p:nvPr>
        </p:nvSpPr>
        <p:spPr>
          <a:xfrm>
            <a:off x="504000" y="1326600"/>
            <a:ext cx="5614560" cy="3283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211E"/>
              </a:buClr>
              <a:buSzPts val="3200"/>
              <a:buFont typeface="Arial"/>
              <a:buNone/>
            </a:pPr>
            <a:r>
              <a:rPr b="1" i="0" lang="it-IT" sz="3200" u="none" cap="none" strike="noStrike">
                <a:solidFill>
                  <a:srgbClr val="C9211E"/>
                </a:solidFill>
                <a:latin typeface="Arial"/>
                <a:ea typeface="Arial"/>
                <a:cs typeface="Arial"/>
                <a:sym typeface="Arial"/>
              </a:rPr>
              <a:t>Pannello posteriore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t-IT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Sul pannello posteriore sono presenti le porte di comunicazione: si distinguono in seriali, parallele, USB, audio/video e di alimentazione. 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" name="Google Shape;5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20000" y="935280"/>
            <a:ext cx="3778560" cy="453096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8"/>
          <p:cNvSpPr/>
          <p:nvPr/>
        </p:nvSpPr>
        <p:spPr>
          <a:xfrm>
            <a:off x="9180000" y="5220000"/>
            <a:ext cx="716400" cy="342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it-IT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/>
          <p:nvPr>
            <p:ph type="title"/>
          </p:nvPr>
        </p:nvSpPr>
        <p:spPr>
          <a:xfrm>
            <a:off x="504000" y="226080"/>
            <a:ext cx="9067320" cy="942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lang="it-IT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L’unità centrale del computer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9"/>
          <p:cNvSpPr txBox="1"/>
          <p:nvPr>
            <p:ph idx="1" type="body"/>
          </p:nvPr>
        </p:nvSpPr>
        <p:spPr>
          <a:xfrm>
            <a:off x="504000" y="1326600"/>
            <a:ext cx="3816000" cy="3283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9"/>
          <p:cNvSpPr txBox="1"/>
          <p:nvPr/>
        </p:nvSpPr>
        <p:spPr>
          <a:xfrm>
            <a:off x="4965120" y="2719440"/>
            <a:ext cx="180720" cy="232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9"/>
          <p:cNvSpPr txBox="1"/>
          <p:nvPr/>
        </p:nvSpPr>
        <p:spPr>
          <a:xfrm>
            <a:off x="-360" y="1293480"/>
            <a:ext cx="10080360" cy="410652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1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t-IT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x\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"/>
          <p:cNvSpPr txBox="1"/>
          <p:nvPr>
            <p:ph type="title"/>
          </p:nvPr>
        </p:nvSpPr>
        <p:spPr>
          <a:xfrm>
            <a:off x="504000" y="226080"/>
            <a:ext cx="9067320" cy="942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lang="it-IT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Dentro un Computer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" name="Google Shape;7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240" y="1080000"/>
            <a:ext cx="7952760" cy="4371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/>
          <p:nvPr>
            <p:ph type="title"/>
          </p:nvPr>
        </p:nvSpPr>
        <p:spPr>
          <a:xfrm>
            <a:off x="504000" y="226080"/>
            <a:ext cx="9067320" cy="942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lang="it-IT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Dentro un Computer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504000" y="1080000"/>
            <a:ext cx="9067320" cy="45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46870" lnSpcReduction="1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211E"/>
              </a:buClr>
              <a:buSzPct val="100000"/>
              <a:buFont typeface="Arial"/>
              <a:buNone/>
            </a:pPr>
            <a:r>
              <a:rPr b="1" i="0" lang="it-IT" sz="3600" u="none" cap="none" strike="noStrike">
                <a:solidFill>
                  <a:srgbClr val="C9211E"/>
                </a:solidFill>
                <a:latin typeface="Arial"/>
                <a:ea typeface="Arial"/>
                <a:cs typeface="Arial"/>
                <a:sym typeface="Arial"/>
              </a:rPr>
              <a:t>RAM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it-IT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RAM (Random Access Memory) è la memoria che contiene i dati e i programmi in corso di esecuzione.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211E"/>
              </a:buClr>
              <a:buSzPct val="100000"/>
              <a:buFont typeface="Arial"/>
              <a:buNone/>
            </a:pPr>
            <a:r>
              <a:rPr b="1" i="0" lang="it-IT" sz="3600" u="none" cap="none" strike="noStrike">
                <a:solidFill>
                  <a:srgbClr val="C9211E"/>
                </a:solidFill>
                <a:latin typeface="Arial"/>
                <a:ea typeface="Arial"/>
                <a:cs typeface="Arial"/>
                <a:sym typeface="Arial"/>
              </a:rPr>
              <a:t>CPU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it-IT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CPU (Central Processing Unit) è contenuta all’interno del microprocessore, circuito integrato che esegue i programmi e fa funzionare il computer.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211E"/>
              </a:buClr>
              <a:buSzPct val="100000"/>
              <a:buFont typeface="Arial"/>
              <a:buNone/>
            </a:pPr>
            <a:r>
              <a:rPr b="1" i="0" lang="it-IT" sz="3600" u="none" cap="none" strike="noStrike">
                <a:solidFill>
                  <a:srgbClr val="C9211E"/>
                </a:solidFill>
                <a:latin typeface="Arial"/>
                <a:ea typeface="Arial"/>
                <a:cs typeface="Arial"/>
                <a:sym typeface="Arial"/>
              </a:rPr>
              <a:t>Motherboard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it-IT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scheda madre o Motherboard elabora e memorizza; in essa risiedono sia la CPU che la RAM oltre ad altri componenti necessari al funzionamento del computer.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211E"/>
              </a:buClr>
              <a:buSzPct val="100000"/>
              <a:buFont typeface="Arial"/>
              <a:buNone/>
            </a:pPr>
            <a:r>
              <a:rPr b="1" i="0" lang="it-IT" sz="3600" u="none" cap="none" strike="noStrike">
                <a:solidFill>
                  <a:srgbClr val="C9211E"/>
                </a:solidFill>
                <a:latin typeface="Arial"/>
                <a:ea typeface="Arial"/>
                <a:cs typeface="Arial"/>
                <a:sym typeface="Arial"/>
              </a:rPr>
              <a:t>VGA</a:t>
            </a:r>
            <a:r>
              <a:rPr b="0" i="0" lang="it-IT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(Scheda per il video)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it-IT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Permette di collegare il computer allo schermo. Lo standard più diffuso è il VGA ed è quindi il nome con il quale si indica generalmente la scheda video.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211E"/>
              </a:buClr>
              <a:buSzPct val="100000"/>
              <a:buFont typeface="Arial"/>
              <a:buNone/>
            </a:pPr>
            <a:r>
              <a:rPr b="1" i="0" lang="it-IT" sz="3600" u="none" cap="none" strike="noStrike">
                <a:solidFill>
                  <a:srgbClr val="C9211E"/>
                </a:solidFill>
                <a:latin typeface="Arial"/>
                <a:ea typeface="Arial"/>
                <a:cs typeface="Arial"/>
                <a:sym typeface="Arial"/>
              </a:rPr>
              <a:t>DVD Writer </a:t>
            </a:r>
            <a:r>
              <a:rPr b="0" i="0" lang="it-IT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(masterizzatori CD e DVD)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it-IT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Permettono di leggere e scrivere dati sui CD e sui DVD.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211E"/>
              </a:buClr>
              <a:buSzPct val="100000"/>
              <a:buFont typeface="Arial"/>
              <a:buNone/>
            </a:pPr>
            <a:r>
              <a:rPr b="1" i="0" lang="it-IT" sz="3600" u="none" cap="none" strike="noStrike">
                <a:solidFill>
                  <a:srgbClr val="C9211E"/>
                </a:solidFill>
                <a:latin typeface="Arial"/>
                <a:ea typeface="Arial"/>
                <a:cs typeface="Arial"/>
                <a:sym typeface="Arial"/>
              </a:rPr>
              <a:t>HDD e SSD</a:t>
            </a:r>
            <a:r>
              <a:rPr b="0" i="0" lang="it-IT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(Hard Disk Drive e Solid State Disk)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it-IT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Dischi fissi magnetici (HDD) e a stato solido (SSD). Il secondo è più recente e memorizza i dati in modo assai più veloce del primo. Permettono di immagazzinare enormi quantità di dati, esistono anche in forma estraibile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