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Predefini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240" cy="94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66240" cy="328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0B7DC06-1B6F-4254-972A-2FBA655C635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fini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240" cy="94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66240" cy="328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A6AAC75-C339-4A70-AF40-55286D4953C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240" cy="94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89600" cy="38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2880" cy="38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8BEC1AF-EB2B-4FB0-BA9F-F0C25A87A38A}" type="slidenum"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&lt;numero&gt;</a:t>
            </a:fld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2880" cy="38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&lt;data/ora&gt;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800" spc="-1" strike="noStrike">
                <a:solidFill>
                  <a:srgbClr val="000000"/>
                </a:solidFill>
                <a:latin typeface="Arial"/>
              </a:rPr>
              <a:t>Secondo livello struttura</a:t>
            </a:r>
            <a:endParaRPr b="0" lang="it-IT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400" spc="-1" strike="noStrike">
                <a:solidFill>
                  <a:srgbClr val="000000"/>
                </a:solidFill>
                <a:latin typeface="Arial"/>
              </a:rPr>
              <a:t>Terzo livello struttura</a:t>
            </a:r>
            <a:endParaRPr b="0" lang="it-IT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Quarto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Quinto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Sesto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Settimo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240" cy="94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6240" cy="328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Secondo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Terzo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Quarto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Quinto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Sesto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Settimo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89600" cy="38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2880" cy="38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75AEDE8-65ED-45E3-A454-4F7606224A52}" type="slidenum"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&lt;numero&gt;</a:t>
            </a:fld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2880" cy="38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&lt;data/ora&gt;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06080"/>
            <a:ext cx="9066240" cy="94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Computer e Information Technology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"/>
          <p:cNvSpPr/>
          <p:nvPr/>
        </p:nvSpPr>
        <p:spPr>
          <a:xfrm>
            <a:off x="7560000" y="36000"/>
            <a:ext cx="2479320" cy="34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Unità 1 – Lezione 1c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240" cy="94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Il modello di Von Neumann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"/>
          <p:cNvSpPr/>
          <p:nvPr/>
        </p:nvSpPr>
        <p:spPr>
          <a:xfrm>
            <a:off x="9180000" y="5220000"/>
            <a:ext cx="715320" cy="34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fld id="{6D2EE7AD-9F61-40F9-8677-5E23002D4ECA}" type="slidenum"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&lt;numero&gt;</a:t>
            </a:fld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" name="" descr=""/>
          <p:cNvPicPr/>
          <p:nvPr/>
        </p:nvPicPr>
        <p:blipFill>
          <a:blip r:embed="rId1"/>
          <a:stretch/>
        </p:blipFill>
        <p:spPr>
          <a:xfrm>
            <a:off x="15120" y="1997280"/>
            <a:ext cx="10079640" cy="3744720"/>
          </a:xfrm>
          <a:prstGeom prst="rect">
            <a:avLst/>
          </a:prstGeom>
          <a:ln w="0">
            <a:noFill/>
          </a:ln>
        </p:spPr>
      </p:pic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116000"/>
            <a:ext cx="9213480" cy="101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Lo schema seguente rappresenta i componenti principali che formano la struttura fisica di un computer. Tale rappresentazione si ispira al modello di </a:t>
            </a:r>
            <a:r>
              <a:rPr b="1" lang="it-IT" sz="3200" spc="-1" strike="noStrike">
                <a:solidFill>
                  <a:srgbClr val="c9211e"/>
                </a:solidFill>
                <a:latin typeface="Arial"/>
              </a:rPr>
              <a:t>Von Neumann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240" cy="94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Unità centrale e Unità esterna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213480" cy="353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Si individuano due sezioni, una centrale (</a:t>
            </a:r>
            <a:r>
              <a:rPr b="0" lang="it-IT" sz="3200" spc="-1" strike="noStrike">
                <a:solidFill>
                  <a:srgbClr val="c9211e"/>
                </a:solidFill>
                <a:latin typeface="Arial"/>
              </a:rPr>
              <a:t>Unità centrale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) e una esterna (</a:t>
            </a:r>
            <a:r>
              <a:rPr b="0" lang="it-IT" sz="3200" spc="-1" strike="noStrike">
                <a:solidFill>
                  <a:srgbClr val="c9211e"/>
                </a:solidFill>
                <a:latin typeface="Arial"/>
              </a:rPr>
              <a:t>Unità di I/O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- Input/Output). 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La </a:t>
            </a:r>
            <a:r>
              <a:rPr b="0" lang="it-IT" sz="3200" spc="-1" strike="noStrike">
                <a:solidFill>
                  <a:srgbClr val="c9211e"/>
                </a:solidFill>
                <a:latin typeface="Arial"/>
              </a:rPr>
              <a:t>CPU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e la </a:t>
            </a:r>
            <a:r>
              <a:rPr b="0" lang="it-IT" sz="3200" spc="-1" strike="noStrike">
                <a:solidFill>
                  <a:srgbClr val="c9211e"/>
                </a:solidFill>
                <a:latin typeface="Arial"/>
              </a:rPr>
              <a:t>memoria centrale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risiedono nell’</a:t>
            </a:r>
            <a:r>
              <a:rPr b="0" lang="it-IT" sz="3200" spc="-1" strike="noStrike">
                <a:solidFill>
                  <a:srgbClr val="c9211e"/>
                </a:solidFill>
                <a:latin typeface="Arial"/>
              </a:rPr>
              <a:t>unità centrale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, mentre le memorie di massa e le periferiche appartengono alle unità di Input/Output. 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"/>
          <p:cNvSpPr/>
          <p:nvPr/>
        </p:nvSpPr>
        <p:spPr>
          <a:xfrm>
            <a:off x="9180000" y="5220000"/>
            <a:ext cx="715320" cy="34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fld id="{18D8F640-23CB-49D8-8D89-6AD4D087BA15}" type="slidenum"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3</a:t>
            </a:fld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"/>
          <p:cNvSpPr/>
          <p:nvPr/>
        </p:nvSpPr>
        <p:spPr>
          <a:xfrm>
            <a:off x="900000" y="4680000"/>
            <a:ext cx="2699280" cy="539280"/>
          </a:xfrm>
          <a:prstGeom prst="rect">
            <a:avLst/>
          </a:prstGeom>
          <a:solidFill>
            <a:srgbClr val="94bd5e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it-IT" sz="1800" spc="-1" strike="noStrike">
                <a:solidFill>
                  <a:srgbClr val="ffffff"/>
                </a:solidFill>
                <a:latin typeface="Arial"/>
                <a:ea typeface="DejaVu Sans"/>
              </a:rPr>
              <a:t>Unità Esterna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"/>
          <p:cNvSpPr/>
          <p:nvPr/>
        </p:nvSpPr>
        <p:spPr>
          <a:xfrm>
            <a:off x="5760000" y="4680000"/>
            <a:ext cx="2699280" cy="539280"/>
          </a:xfrm>
          <a:prstGeom prst="rect">
            <a:avLst/>
          </a:prstGeom>
          <a:solidFill>
            <a:srgbClr val="ff950e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it-IT" sz="1800" spc="-1" strike="noStrike">
                <a:solidFill>
                  <a:srgbClr val="ffffff"/>
                </a:solidFill>
                <a:latin typeface="Arial"/>
                <a:ea typeface="DejaVu Sans"/>
              </a:rPr>
              <a:t>Unità Centrale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"/>
          <p:cNvSpPr/>
          <p:nvPr/>
        </p:nvSpPr>
        <p:spPr>
          <a:xfrm>
            <a:off x="4140000" y="4680000"/>
            <a:ext cx="1079280" cy="539280"/>
          </a:xfrm>
          <a:prstGeom prst="rect">
            <a:avLst/>
          </a:prstGeom>
          <a:solidFill>
            <a:srgbClr val="9966cc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it-IT" sz="1800" spc="-1" strike="noStrike">
                <a:solidFill>
                  <a:srgbClr val="ffffff"/>
                </a:solidFill>
                <a:latin typeface="Arial"/>
                <a:ea typeface="DejaVu Sans"/>
              </a:rPr>
              <a:t>BUS</a:t>
            </a:r>
            <a:endParaRPr b="0" lang="it-IT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" name=""/>
          <p:cNvSpPr/>
          <p:nvPr/>
        </p:nvSpPr>
        <p:spPr>
          <a:xfrm>
            <a:off x="3600000" y="4968000"/>
            <a:ext cx="540000" cy="360"/>
          </a:xfrm>
          <a:prstGeom prst="line">
            <a:avLst/>
          </a:prstGeom>
          <a:ln w="0"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5000" bIns="-4500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7" name=""/>
          <p:cNvSpPr/>
          <p:nvPr/>
        </p:nvSpPr>
        <p:spPr>
          <a:xfrm>
            <a:off x="5220000" y="4968000"/>
            <a:ext cx="540000" cy="360"/>
          </a:xfrm>
          <a:prstGeom prst="line">
            <a:avLst/>
          </a:prstGeom>
          <a:ln w="0"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5000" bIns="-4500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240" cy="94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Central Processing Unit (CPU)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180000" y="1110600"/>
            <a:ext cx="9719280" cy="281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5000" lnSpcReduction="20000"/>
          </a:bodyPr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La CPU (Central Processing Unit) è la parte del computer che </a:t>
            </a:r>
            <a:r>
              <a:rPr b="0" lang="it-IT" sz="3200" spc="-1" strike="noStrike">
                <a:solidFill>
                  <a:srgbClr val="c9211e"/>
                </a:solidFill>
                <a:latin typeface="Arial"/>
              </a:rPr>
              <a:t>esegue le istruzioni dei programmi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, è rappresentata fisicamente dal microprocessore ed è formata dai seguenti elementi: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it-IT" sz="3200" spc="-1" strike="noStrike">
                <a:solidFill>
                  <a:srgbClr val="000000"/>
                </a:solidFill>
                <a:latin typeface="Arial"/>
              </a:rPr>
              <a:t>Control Unit (CU)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: controlla e coordina le azioni necessarie all’esecuzione delle istruzioni;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it-IT" sz="3200" spc="-1" strike="noStrike">
                <a:solidFill>
                  <a:srgbClr val="000000"/>
                </a:solidFill>
                <a:latin typeface="Arial"/>
              </a:rPr>
              <a:t>Arithmetic Logic Unit (ALU)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: effettua i calcoli aritmetici e logici;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it-IT" sz="3200" spc="-1" strike="noStrike">
                <a:solidFill>
                  <a:srgbClr val="000000"/>
                </a:solidFill>
                <a:latin typeface="Arial"/>
              </a:rPr>
              <a:t>Registri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: celle di memoria dedicate all’esecuzione delle istruzioni o alle operazioni di trasferimento con la memoria.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"/>
          <p:cNvSpPr/>
          <p:nvPr/>
        </p:nvSpPr>
        <p:spPr>
          <a:xfrm>
            <a:off x="9180000" y="5220000"/>
            <a:ext cx="715320" cy="34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fld id="{393FA7D1-5E71-4861-8B20-38EEAC6E5FA6}" type="slidenum"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4</a:t>
            </a:fld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1" name="" descr=""/>
          <p:cNvPicPr/>
          <p:nvPr/>
        </p:nvPicPr>
        <p:blipFill>
          <a:blip r:embed="rId1"/>
          <a:stretch/>
        </p:blipFill>
        <p:spPr>
          <a:xfrm>
            <a:off x="3576600" y="4037400"/>
            <a:ext cx="4342680" cy="1541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240" cy="94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La memoria centrale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213480" cy="353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/>
          </a:bodyPr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La memoria centrale è un dispositivo che contiene un </a:t>
            </a:r>
            <a:r>
              <a:rPr b="0" lang="it-IT" sz="3200" spc="-1" strike="noStrike">
                <a:solidFill>
                  <a:srgbClr val="c9211e"/>
                </a:solidFill>
                <a:latin typeface="Arial"/>
              </a:rPr>
              <a:t>numero limitato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di informazioni, e si divide in: 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it-IT" sz="3200" spc="-1" strike="noStrike">
                <a:solidFill>
                  <a:srgbClr val="c9211e"/>
                </a:solidFill>
                <a:latin typeface="Arial"/>
              </a:rPr>
              <a:t>Memoria RAM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(Random Access Memory, &lt;memoria ad accesso casuale), 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it-IT" sz="3200" spc="-1" strike="noStrike">
                <a:solidFill>
                  <a:srgbClr val="c9211e"/>
                </a:solidFill>
                <a:latin typeface="Arial"/>
              </a:rPr>
              <a:t>Memoria ROM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(Read Only Memory, &lt;memoria di sola lettura) 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Font typeface="OpenSymbol"/>
              <a:buAutoNum type="arabicParenR"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it-IT" sz="3200" spc="-1" strike="noStrike">
                <a:solidFill>
                  <a:srgbClr val="c9211e"/>
                </a:solidFill>
                <a:latin typeface="Arial"/>
              </a:rPr>
              <a:t>Memoria cache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"/>
          <p:cNvSpPr/>
          <p:nvPr/>
        </p:nvSpPr>
        <p:spPr>
          <a:xfrm>
            <a:off x="9180000" y="5220000"/>
            <a:ext cx="715320" cy="34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fld id="{B74FF401-D1AE-4697-893B-0C4649F964ED}" type="slidenum"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5</a:t>
            </a:fld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5" name="" descr=""/>
          <p:cNvPicPr/>
          <p:nvPr/>
        </p:nvPicPr>
        <p:blipFill>
          <a:blip r:embed="rId1"/>
          <a:stretch/>
        </p:blipFill>
        <p:spPr>
          <a:xfrm>
            <a:off x="4940280" y="4057560"/>
            <a:ext cx="4419000" cy="1504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240" cy="94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Volatilità della memoria centrale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213480" cy="353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La memoria RAM è di tipo </a:t>
            </a:r>
            <a:r>
              <a:rPr b="0" lang="it-IT" sz="3200" spc="-1" strike="noStrike">
                <a:solidFill>
                  <a:srgbClr val="eb613d"/>
                </a:solidFill>
                <a:latin typeface="Arial"/>
              </a:rPr>
              <a:t>volatile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, cioè mantiene i dati memorizzati in essa soltanto fino a quando viene alimentata; prima di spegnere il computer è pertanto necessario salvarne i dati più importanti su di un supporto di memoria permanente: la </a:t>
            </a:r>
            <a:r>
              <a:rPr b="1" lang="it-IT" sz="3200" spc="-1" strike="noStrike">
                <a:solidFill>
                  <a:srgbClr val="000000"/>
                </a:solidFill>
                <a:latin typeface="Arial"/>
              </a:rPr>
              <a:t>memoria di massa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"/>
          <p:cNvSpPr/>
          <p:nvPr/>
        </p:nvSpPr>
        <p:spPr>
          <a:xfrm>
            <a:off x="9180000" y="5220000"/>
            <a:ext cx="715320" cy="34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fld id="{F018B744-A8B0-4C6A-95FE-BD6111C6AA1E}" type="slidenum"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6</a:t>
            </a:fld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240" cy="94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La memoria di massa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360000" y="1326600"/>
            <a:ext cx="9357480" cy="353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Le memorie di massa hanno lo scopo di conservare i programmi e i dati in </a:t>
            </a:r>
            <a:r>
              <a:rPr b="1" lang="it-IT" sz="3200" spc="-1" strike="noStrike">
                <a:solidFill>
                  <a:srgbClr val="000000"/>
                </a:solidFill>
                <a:latin typeface="Arial"/>
              </a:rPr>
              <a:t>modo permanente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. Le più diffuse sono </a:t>
            </a:r>
            <a:r>
              <a:rPr b="0" lang="it-IT" sz="3200" spc="-1" strike="noStrike">
                <a:solidFill>
                  <a:srgbClr val="c9211e"/>
                </a:solidFill>
                <a:latin typeface="Arial"/>
              </a:rPr>
              <a:t>interne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al case (Hard Disk e CD-ROM), ma ne esistono in commercio altre che possono essere collegate al computer tramite cavo USB o cavo di rete (NAS) e sono dette </a:t>
            </a:r>
            <a:r>
              <a:rPr b="0" lang="it-IT" sz="3200" spc="-1" strike="noStrike">
                <a:solidFill>
                  <a:srgbClr val="c9211e"/>
                </a:solidFill>
                <a:latin typeface="Arial"/>
              </a:rPr>
              <a:t>esterne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"/>
          <p:cNvSpPr/>
          <p:nvPr/>
        </p:nvSpPr>
        <p:spPr>
          <a:xfrm>
            <a:off x="9180000" y="5220000"/>
            <a:ext cx="715320" cy="34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fld id="{BDDC0C10-7370-4AB6-BCD4-7535C8DFCDE5}" type="slidenum"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7</a:t>
            </a:fld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240" cy="94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L’unità di misura dei dati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213480" cy="353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111"/>
          </a:bodyPr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I dati contenuti in memoria vengono misurati in byte. Se memorizziamo un testo, a ciascun carattere corrisponde circa un byte: ad esempio la parola “Pesaro” occupa 6 byte di memoria. Il byte è l’unità di misura della memoria. 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Vediamo la scala di equivalenza: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1 byte = 8 bit;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1 “chilo” byte (1 kbyte) = 1024 byte;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1 “mega” byte (1 Mbyte) = 1024 kbyte;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1 “giga” byte (1 Gbyte) = 1024 Mbyte; 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1 “tera” byte (1 Tbyte) = 1024 Gbyte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"/>
          <p:cNvSpPr/>
          <p:nvPr/>
        </p:nvSpPr>
        <p:spPr>
          <a:xfrm>
            <a:off x="9180000" y="5220000"/>
            <a:ext cx="715320" cy="34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fld id="{C80A2C73-AFA1-4327-97C5-E9954A2C5A57}" type="slidenum"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8</a:t>
            </a:fld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240" cy="94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Il problema e gli algoritmi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213480" cy="389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Un computer </a:t>
            </a:r>
            <a:r>
              <a:rPr b="1" lang="it-IT" sz="3200" spc="-1" strike="noStrike">
                <a:solidFill>
                  <a:srgbClr val="c9211e"/>
                </a:solidFill>
                <a:latin typeface="Arial"/>
              </a:rPr>
              <a:t>elabora 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le informazioni in input e fornisce un risultato in output.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Un computer esegue una </a:t>
            </a:r>
            <a:r>
              <a:rPr b="0" lang="it-IT" sz="3200" spc="-1" strike="noStrike">
                <a:solidFill>
                  <a:srgbClr val="eb613d"/>
                </a:solidFill>
                <a:latin typeface="Arial"/>
              </a:rPr>
              <a:t>sequenza di comandi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(o istruzioni) per </a:t>
            </a:r>
            <a:r>
              <a:rPr b="0" lang="it-IT" sz="3200" spc="-1" strike="noStrike">
                <a:solidFill>
                  <a:srgbClr val="eb613d"/>
                </a:solidFill>
                <a:latin typeface="Arial"/>
              </a:rPr>
              <a:t>risolvere un problema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In altre parole, per risolvere un problema serve una algoritmo ovvero una sequenza di istruzioni che devono essere applicate dal computer.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"/>
          <p:cNvSpPr/>
          <p:nvPr/>
        </p:nvSpPr>
        <p:spPr>
          <a:xfrm>
            <a:off x="9180000" y="5220000"/>
            <a:ext cx="715320" cy="34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fld id="{A0BE0C82-1CEB-4ECD-A275-A8E5FCF266B4}" type="slidenum"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9</a:t>
            </a:fld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240" cy="94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Dal problema alla soluzione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860000" y="1326600"/>
            <a:ext cx="4857480" cy="353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dd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"/>
          <p:cNvSpPr/>
          <p:nvPr/>
        </p:nvSpPr>
        <p:spPr>
          <a:xfrm>
            <a:off x="9180000" y="5220000"/>
            <a:ext cx="715320" cy="34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fld id="{92B3DA97-038E-4629-B00A-6AC95CA96252}" type="slidenum"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10</a:t>
            </a:fld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1" name="" descr=""/>
          <p:cNvPicPr/>
          <p:nvPr/>
        </p:nvPicPr>
        <p:blipFill>
          <a:blip r:embed="rId1"/>
          <a:stretch/>
        </p:blipFill>
        <p:spPr>
          <a:xfrm>
            <a:off x="1188000" y="1138680"/>
            <a:ext cx="6697080" cy="4440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240" cy="94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Il programmatore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213480" cy="389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Il </a:t>
            </a:r>
            <a:r>
              <a:rPr b="1" lang="it-IT" sz="3200" spc="-1" strike="noStrike">
                <a:solidFill>
                  <a:srgbClr val="eb613d"/>
                </a:solidFill>
                <a:latin typeface="Arial"/>
              </a:rPr>
              <a:t>programmatore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(o sviluppatore) rappresenta l’esperto che, dopo aver individuato il problema da risolvere, grazie alla padronanza del linguaggio di programmazione, </a:t>
            </a:r>
            <a:r>
              <a:rPr b="0" lang="it-IT" sz="3200" spc="-1" strike="noStrike">
                <a:solidFill>
                  <a:srgbClr val="c9211e"/>
                </a:solidFill>
                <a:latin typeface="Arial"/>
              </a:rPr>
              <a:t>sviluppa la soluzione attraverso la stesura di un algoritmo che viene poi codificato nel linguaggio di programmazione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desiderato.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"/>
          <p:cNvSpPr/>
          <p:nvPr/>
        </p:nvSpPr>
        <p:spPr>
          <a:xfrm>
            <a:off x="9180000" y="5220000"/>
            <a:ext cx="715320" cy="34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fld id="{6D0ABD52-D962-44F0-8920-3BE2A3D29614}" type="slidenum"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11</a:t>
            </a:fld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1867</TotalTime>
  <Application>LibreOffice/24.2.3.2$Windows_x86 LibreOffice_project/433d9c2ded56988e8a90e6b2e771ee4e6a5ab2ba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2024-09-15T10:41:03Z</dcterms:created>
  <dc:creator/>
  <dc:description/>
  <dc:language>it-IT</dc:language>
  <cp:lastModifiedBy/>
  <dcterms:modified xsi:type="dcterms:W3CDTF">2024-09-26T17:18:00Z</dcterms:modified>
  <cp:revision>54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