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308" r:id="rId3"/>
    <p:sldId id="309" r:id="rId4"/>
    <p:sldId id="311" r:id="rId5"/>
    <p:sldId id="312" r:id="rId6"/>
    <p:sldId id="313" r:id="rId7"/>
    <p:sldId id="314" r:id="rId8"/>
    <p:sldId id="315" r:id="rId9"/>
    <p:sldId id="316" r:id="rId10"/>
    <p:sldId id="317" r:id="rId11"/>
    <p:sldId id="318" r:id="rId12"/>
    <p:sldId id="319" r:id="rId13"/>
    <p:sldId id="306" r:id="rId14"/>
    <p:sldId id="284" r:id="rId15"/>
    <p:sldId id="320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09" autoAdjust="0"/>
    <p:restoredTop sz="94660"/>
  </p:normalViewPr>
  <p:slideViewPr>
    <p:cSldViewPr snapToGrid="0">
      <p:cViewPr varScale="1">
        <p:scale>
          <a:sx n="89" d="100"/>
          <a:sy n="89" d="100"/>
        </p:scale>
        <p:origin x="643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04916-12C3-49AA-A612-4A6B40A26835}" type="datetimeFigureOut">
              <a:rPr lang="it-IT" smtClean="0"/>
              <a:t>27/02/2025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8E025A-B7B2-4624-A384-6A15FE19D46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6712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E025A-B7B2-4624-A384-6A15FE19D464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0065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Predefini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562" y="273423"/>
            <a:ext cx="10965153" cy="1138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>
                <a:latin typeface="+mn-lt"/>
                <a:cs typeface="Arial" panose="020B0604020202020204" pitchFamily="34" charset="0"/>
              </a:defRPr>
            </a:lvl1pPr>
          </a:lstStyle>
          <a:p>
            <a:pPr indent="0" algn="ctr">
              <a:buNone/>
            </a:pPr>
            <a:endParaRPr lang="it-IT" sz="5321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562" y="1604399"/>
            <a:ext cx="10965153" cy="397028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>
                <a:latin typeface="+mn-lt"/>
                <a:cs typeface="Arial" panose="020B0604020202020204" pitchFamily="34" charset="0"/>
              </a:defRPr>
            </a:lvl1pPr>
          </a:lstStyle>
          <a:p>
            <a:pPr indent="0" algn="ctr">
              <a:buNone/>
            </a:pPr>
            <a:endParaRPr lang="it-IT" sz="387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/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fld id="{D0B7DC06-1B6F-4254-972A-2FBA655C635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8698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defini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562" y="273423"/>
            <a:ext cx="10965153" cy="1138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>
                <a:latin typeface="+mn-lt"/>
                <a:cs typeface="Arial" panose="020B0604020202020204" pitchFamily="34" charset="0"/>
              </a:defRPr>
            </a:lvl1pPr>
          </a:lstStyle>
          <a:p>
            <a:pPr indent="0" algn="ctr">
              <a:buNone/>
            </a:pPr>
            <a:endParaRPr lang="it-IT" sz="5321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it-IT"/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fld id="{BA6AAC75-C339-4A70-AF40-55286D4953CD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>
            <a:lvl1pPr>
              <a:defRPr>
                <a:latin typeface="+mn-lt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695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463D43F-7C2F-7FA7-89A3-8DD73813F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8576B48-58AD-255C-4386-3CBFC1758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A916F-D775-4BC4-A8A3-ACB75C3AA1A1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A92C639-67D3-44C3-27E2-E3A571AF2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08F2533-CB6E-B9EA-9EC3-57D2604C9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89558-1840-4360-B682-DDC1CF14FF3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7906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2D9AC31-A4F2-2E1C-D138-28119738C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6A71F9E-0252-C048-E95F-4E9BA56AD7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B9F3E51-F1C7-E8BA-F0CA-974E8D19B2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A7A916F-D775-4BC4-A8A3-ACB75C3AA1A1}" type="datetimeFigureOut">
              <a:rPr lang="it-IT" smtClean="0"/>
              <a:pPr/>
              <a:t>27/02/2025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6119735-B904-651B-C24B-9851DE6F79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A1B6FE-3435-86BB-D93C-A368E3355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2789558-1840-4360-B682-DDC1CF14FF36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2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755" y="2668047"/>
            <a:ext cx="10964770" cy="1138100"/>
          </a:xfrm>
          <a:prstGeom prst="rect">
            <a:avLst/>
          </a:prstGeom>
          <a:noFill/>
          <a:ln w="0">
            <a:noFill/>
          </a:ln>
        </p:spPr>
        <p:txBody>
          <a:bodyPr vert="horz" lIns="0" tIns="0" rIns="0" bIns="0" rtlCol="0" anchor="ctr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it-IT" sz="5321" spc="-1" dirty="0">
                <a:solidFill>
                  <a:srgbClr val="000000"/>
                </a:solidFill>
                <a:latin typeface="Arial"/>
              </a:rPr>
              <a:t>Algoritmi e linguaggi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9143327" y="43538"/>
            <a:ext cx="2998506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lang="it-IT" sz="2177" spc="-1" dirty="0">
                <a:solidFill>
                  <a:srgbClr val="000000"/>
                </a:solidFill>
                <a:latin typeface="Arial"/>
                <a:ea typeface="DejaVu Sans"/>
              </a:rPr>
              <a:t>Unità 6 – Lezione 1</a:t>
            </a:r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512ABCA-01DE-B4C0-FDF9-5B0E4A769CF5}"/>
              </a:ext>
            </a:extLst>
          </p:cNvPr>
          <p:cNvSpPr/>
          <p:nvPr/>
        </p:nvSpPr>
        <p:spPr>
          <a:xfrm>
            <a:off x="50169" y="113279"/>
            <a:ext cx="9205574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>
              <a:lnSpc>
                <a:spcPct val="100000"/>
              </a:lnSpc>
            </a:pPr>
            <a:r>
              <a:rPr lang="it-IT" sz="1693" i="1" spc="-1" dirty="0">
                <a:solidFill>
                  <a:srgbClr val="000000"/>
                </a:solidFill>
                <a:latin typeface="Arial"/>
                <a:ea typeface="DejaVu Sans"/>
              </a:rPr>
              <a:t>Unità 6 – Dal problema al programma: le basi della programmazione</a:t>
            </a:r>
            <a:endParaRPr lang="it-IT" sz="1693" i="1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EDE92A-CBEC-E4E4-2F5B-83AAB48EDD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+mn-lt"/>
              </a:rPr>
              <a:t>I problemi e la loro soluzione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6D7CD9D-306C-206F-91C3-CB645FB2B03C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09755" y="1713618"/>
            <a:ext cx="10964770" cy="4094748"/>
          </a:xfrm>
        </p:spPr>
        <p:txBody>
          <a:bodyPr anchor="t">
            <a:noAutofit/>
          </a:bodyPr>
          <a:lstStyle/>
          <a:p>
            <a:pPr algn="just"/>
            <a:r>
              <a:rPr lang="it-IT" sz="3200" dirty="0">
                <a:latin typeface="+mn-lt"/>
                <a:cs typeface="Arial" panose="020B0604020202020204" pitchFamily="34" charset="0"/>
              </a:rPr>
              <a:t>Ogni giorno affrontiamo dei </a:t>
            </a:r>
            <a:r>
              <a:rPr lang="it-IT" sz="32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problemi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, eseguiamo dei </a:t>
            </a:r>
            <a:r>
              <a:rPr lang="it-IT" sz="32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compiti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 e prendiamo delle </a:t>
            </a:r>
            <a:r>
              <a:rPr lang="it-IT" sz="32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decisioni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552938" indent="-552938" algn="just">
              <a:buFont typeface="Arial" panose="020B0604020202020204" pitchFamily="34" charset="0"/>
              <a:buChar char="•"/>
            </a:pPr>
            <a:endParaRPr lang="it-IT" sz="3200" dirty="0">
              <a:latin typeface="+mn-lt"/>
              <a:cs typeface="Arial" panose="020B0604020202020204" pitchFamily="34" charset="0"/>
            </a:endParaRPr>
          </a:p>
          <a:p>
            <a:pPr marL="552938" indent="-552938" algn="just">
              <a:buFont typeface="Arial" panose="020B0604020202020204" pitchFamily="34" charset="0"/>
              <a:buChar char="•"/>
            </a:pPr>
            <a:r>
              <a:rPr lang="it-IT" sz="3200" dirty="0">
                <a:latin typeface="+mn-lt"/>
                <a:cs typeface="Arial" panose="020B0604020202020204" pitchFamily="34" charset="0"/>
              </a:rPr>
              <a:t>Siamo in grado di risolvere la maggior parte dei problemi che affrontiamo perché o sono </a:t>
            </a:r>
            <a:r>
              <a:rPr lang="it-IT" sz="32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semplici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 oppure li </a:t>
            </a:r>
            <a:r>
              <a:rPr lang="it-IT" sz="32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abbiamo già fatti 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almeno una volta in passato o </a:t>
            </a:r>
            <a:r>
              <a:rPr lang="it-IT" sz="32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chiediamo aiuto 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ad altre persone (amici, genitori, insegnanti </a:t>
            </a:r>
            <a:r>
              <a:rPr lang="it-IT" sz="3200" dirty="0" err="1">
                <a:latin typeface="+mn-lt"/>
                <a:cs typeface="Arial" panose="020B0604020202020204" pitchFamily="34" charset="0"/>
              </a:rPr>
              <a:t>etc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).</a:t>
            </a:r>
          </a:p>
          <a:p>
            <a:pPr marL="552938" indent="-552938" algn="just">
              <a:buFont typeface="Arial" panose="020B0604020202020204" pitchFamily="34" charset="0"/>
              <a:buChar char="•"/>
            </a:pPr>
            <a:endParaRPr lang="it-IT" sz="3200" dirty="0">
              <a:latin typeface="+mn-lt"/>
              <a:cs typeface="Arial" panose="020B0604020202020204" pitchFamily="34" charset="0"/>
            </a:endParaRPr>
          </a:p>
          <a:p>
            <a:pPr marL="552938" indent="-552938" algn="just">
              <a:buFont typeface="Arial" panose="020B0604020202020204" pitchFamily="34" charset="0"/>
              <a:buChar char="•"/>
            </a:pPr>
            <a:r>
              <a:rPr lang="it-IT" sz="3200" dirty="0">
                <a:latin typeface="+mn-lt"/>
                <a:cs typeface="Arial" panose="020B0604020202020204" pitchFamily="34" charset="0"/>
              </a:rPr>
              <a:t>Per altri tipi di problemi, invece, la ricerca della soluzione risulta </a:t>
            </a:r>
            <a:r>
              <a:rPr lang="it-IT" sz="32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difficile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 soprattutto se ci </a:t>
            </a:r>
            <a:r>
              <a:rPr lang="it-IT" sz="32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mancano delle conoscenze o delle informazioni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 (</a:t>
            </a:r>
            <a:r>
              <a:rPr lang="it-IT" sz="32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dati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3212553-3F88-5CA1-C4A0-4290A508159C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2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1181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01D683-C4EC-D3AA-0C18-D2FB48860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+mn-lt"/>
              </a:rPr>
              <a:t>La strategia risolutiva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52EF6A7-45ED-863F-87F1-53A786C4CE7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569968" y="1411523"/>
            <a:ext cx="10965153" cy="3828028"/>
          </a:xfrm>
        </p:spPr>
        <p:txBody>
          <a:bodyPr anchor="t"/>
          <a:lstStyle/>
          <a:p>
            <a:pPr algn="just"/>
            <a:r>
              <a:rPr lang="it-IT" sz="3200" dirty="0">
                <a:latin typeface="+mn-lt"/>
                <a:cs typeface="Arial" panose="020B0604020202020204" pitchFamily="34" charset="0"/>
              </a:rPr>
              <a:t>Il </a:t>
            </a:r>
            <a:r>
              <a:rPr lang="it-IT" sz="32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problema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 è una questione (o domanda, o richiesta) che deve essere risolta; vengono forniti dei </a:t>
            </a:r>
            <a:r>
              <a:rPr lang="it-IT" sz="32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dati iniziali conosciuti 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e un </a:t>
            </a:r>
            <a:r>
              <a:rPr lang="it-IT" sz="32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obiettivo 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da raggiungere che consiste nella </a:t>
            </a:r>
            <a:r>
              <a:rPr lang="it-IT" sz="32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soluzione desiderata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it-IT" sz="3200" dirty="0">
                <a:latin typeface="+mn-lt"/>
                <a:cs typeface="Arial" panose="020B0604020202020204" pitchFamily="34" charset="0"/>
              </a:rPr>
              <a:t>La </a:t>
            </a:r>
            <a:r>
              <a:rPr lang="it-IT" sz="32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soluzione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 di un problema consiste nel trovare le </a:t>
            </a:r>
            <a:r>
              <a:rPr lang="it-IT" sz="32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operazioni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 (ovvero la procedura) che devono essere eseguite per raggiungere lo scopo desiderato.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B076E1F-35E3-6BE7-6234-0D4C002ACAB2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3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2E1B3877-A564-A974-7B8F-47D1A545BA0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09562" y="4767511"/>
            <a:ext cx="10965153" cy="1610140"/>
          </a:xfrm>
        </p:spPr>
        <p:txBody>
          <a:bodyPr anchor="t"/>
          <a:lstStyle/>
          <a:p>
            <a:pPr algn="just"/>
            <a:r>
              <a:rPr lang="it-IT" sz="3200" dirty="0">
                <a:latin typeface="+mn-lt"/>
                <a:cs typeface="Arial" panose="020B0604020202020204" pitchFamily="34" charset="0"/>
              </a:rPr>
              <a:t>Per individuare la soluzione potrebbe essere necessario cercare di comprendere meglio il problema, cioè effettuare un’</a:t>
            </a:r>
            <a:r>
              <a:rPr lang="it-IT" sz="32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analisi approfondita</a:t>
            </a:r>
            <a:r>
              <a:rPr lang="it-IT" sz="3200" dirty="0">
                <a:latin typeface="+mn-lt"/>
                <a:cs typeface="Arial" panose="020B0604020202020204" pitchFamily="34" charset="0"/>
              </a:rPr>
              <a:t> della situazione e individuare una </a:t>
            </a:r>
            <a:r>
              <a:rPr lang="it-IT" sz="32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strategia risolutiva</a:t>
            </a:r>
          </a:p>
        </p:txBody>
      </p:sp>
    </p:spTree>
    <p:extLst>
      <p:ext uri="{BB962C8B-B14F-4D97-AF65-F5344CB8AC3E}">
        <p14:creationId xmlns:p14="http://schemas.microsoft.com/office/powerpoint/2010/main" val="502645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9763F5B-377F-29FE-D5C1-FBCEDCAF1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+mn-lt"/>
              </a:rPr>
              <a:t>Esempio – Il problema del contadino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167DB43-53F4-941D-A110-954AB764BBDE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17285" y="1580322"/>
            <a:ext cx="10965153" cy="4890052"/>
          </a:xfrm>
        </p:spPr>
        <p:txBody>
          <a:bodyPr anchor="t"/>
          <a:lstStyle/>
          <a:p>
            <a:pPr algn="l"/>
            <a:r>
              <a:rPr lang="it-IT" sz="2800" dirty="0">
                <a:latin typeface="+mn-lt"/>
                <a:cs typeface="Arial" panose="020B0604020202020204" pitchFamily="34" charset="0"/>
              </a:rPr>
              <a:t>Descriviamo un problema, conosciuto con il nome di: </a:t>
            </a:r>
            <a:r>
              <a:rPr lang="it-IT" sz="28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il contadino, il lupo, la capra e il cavolo</a:t>
            </a:r>
            <a:r>
              <a:rPr lang="it-IT" sz="28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dirty="0">
                <a:latin typeface="+mn-lt"/>
                <a:cs typeface="Arial" panose="020B0604020202020204" pitchFamily="34" charset="0"/>
              </a:rPr>
              <a:t>Sulla riva di un fiume ci sono un contadino, un lupo, una capra e un cavolo che devono attraversare un fiume con una piccola barca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dirty="0">
                <a:latin typeface="+mn-lt"/>
                <a:cs typeface="Arial" panose="020B0604020202020204" pitchFamily="34" charset="0"/>
              </a:rPr>
              <a:t>Sulla barca il contadino può trasportare, oltre a se stesso, </a:t>
            </a:r>
            <a:r>
              <a:rPr lang="it-IT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solo 1 cosa alla volta</a:t>
            </a:r>
            <a:r>
              <a:rPr lang="it-IT" sz="28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dirty="0">
                <a:latin typeface="+mn-lt"/>
                <a:cs typeface="Arial" panose="020B0604020202020204" pitchFamily="34" charset="0"/>
              </a:rPr>
              <a:t>Se vengono lasciati da soli il lupo e la capra allora </a:t>
            </a:r>
            <a:r>
              <a:rPr lang="it-IT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il lupo mangia la capra</a:t>
            </a:r>
            <a:r>
              <a:rPr lang="it-IT" sz="28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dirty="0">
                <a:latin typeface="+mn-lt"/>
                <a:cs typeface="Arial" panose="020B0604020202020204" pitchFamily="34" charset="0"/>
              </a:rPr>
              <a:t>Se vengono lasciati da soli la capra e il cavolo allora </a:t>
            </a:r>
            <a:r>
              <a:rPr lang="it-IT" sz="2800" dirty="0">
                <a:solidFill>
                  <a:srgbClr val="0070C0"/>
                </a:solidFill>
                <a:latin typeface="+mn-lt"/>
                <a:cs typeface="Arial" panose="020B0604020202020204" pitchFamily="34" charset="0"/>
              </a:rPr>
              <a:t>la capra mangia il cavolo</a:t>
            </a:r>
            <a:r>
              <a:rPr lang="it-IT" sz="28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800" dirty="0">
                <a:latin typeface="+mn-lt"/>
                <a:cs typeface="Arial" panose="020B0604020202020204" pitchFamily="34" charset="0"/>
              </a:rPr>
              <a:t>Come può il contadino attraversare il fiume salvando tutte le sue cose?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DAE240-49A7-59C5-9CD2-D16BB6DDD36A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4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0073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20E049-7D13-DFAE-8380-544A25875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+mn-lt"/>
              </a:rPr>
              <a:t>Analizziamo il problema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6A84E88-FA25-3C2C-E6AD-F03EBDF71156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88236" y="1923317"/>
            <a:ext cx="4591878" cy="3702230"/>
          </a:xfrm>
        </p:spPr>
        <p:txBody>
          <a:bodyPr/>
          <a:lstStyle/>
          <a:p>
            <a:pPr algn="l"/>
            <a:r>
              <a:rPr lang="it-IT" dirty="0">
                <a:latin typeface="+mn-lt"/>
                <a:cs typeface="Arial" panose="020B0604020202020204" pitchFamily="34" charset="0"/>
              </a:rPr>
              <a:t>Qual è l’obiettivo?</a:t>
            </a:r>
          </a:p>
          <a:p>
            <a:pPr algn="l"/>
            <a:r>
              <a:rPr lang="it-IT" dirty="0">
                <a:latin typeface="+mn-lt"/>
                <a:cs typeface="Arial" panose="020B0604020202020204" pitchFamily="34" charset="0"/>
              </a:rPr>
              <a:t>Quali sono i vincoli?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8A8D31BA-1084-4495-D4B1-16024D617007}"/>
              </a:ext>
            </a:extLst>
          </p:cNvPr>
          <p:cNvSpPr/>
          <p:nvPr/>
        </p:nvSpPr>
        <p:spPr>
          <a:xfrm>
            <a:off x="5260622" y="1584100"/>
            <a:ext cx="6515733" cy="17235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177" b="1" dirty="0"/>
              <a:t>Obiettivo: </a:t>
            </a:r>
          </a:p>
          <a:p>
            <a:r>
              <a:rPr lang="it-IT" sz="2177" dirty="0"/>
              <a:t>Traghettare il contadino e le «3 cose» che ha con se da una parte all’altra del fiume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0259702-971A-474E-A33E-590A44E1FF1A}"/>
              </a:ext>
            </a:extLst>
          </p:cNvPr>
          <p:cNvSpPr/>
          <p:nvPr/>
        </p:nvSpPr>
        <p:spPr>
          <a:xfrm>
            <a:off x="5260622" y="3550320"/>
            <a:ext cx="6515733" cy="250711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2177" b="1" dirty="0"/>
              <a:t>Vincoli: </a:t>
            </a:r>
          </a:p>
          <a:p>
            <a:pPr marL="414703" indent="-414703">
              <a:buAutoNum type="arabicParenR"/>
            </a:pPr>
            <a:r>
              <a:rPr lang="it-IT" sz="2177" dirty="0"/>
              <a:t>Solo il contadino può portare la barca</a:t>
            </a:r>
          </a:p>
          <a:p>
            <a:pPr marL="414703" indent="-414703">
              <a:buAutoNum type="arabicParenR"/>
            </a:pPr>
            <a:r>
              <a:rPr lang="it-IT" sz="2177" dirty="0"/>
              <a:t>Il contadino può portare sulla barca solo 1 cosa</a:t>
            </a:r>
          </a:p>
          <a:p>
            <a:pPr marL="414703" indent="-414703">
              <a:buAutoNum type="arabicParenR"/>
            </a:pPr>
            <a:r>
              <a:rPr lang="it-IT" sz="2177" dirty="0"/>
              <a:t>Se restano soli il lupo mangia la capra</a:t>
            </a:r>
          </a:p>
          <a:p>
            <a:pPr marL="414703" indent="-414703">
              <a:buAutoNum type="arabicParenR"/>
            </a:pPr>
            <a:r>
              <a:rPr lang="it-IT" sz="2177" dirty="0"/>
              <a:t>Se restano soli la capra mangia il cavolo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A178E99-BD1E-72B5-F883-5F425BA0E9B9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5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2829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8E1670-CC3F-D795-B7BE-E7D637350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+mn-lt"/>
              </a:rPr>
              <a:t>Soluzione del problema del contadino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CABFFE-9A7E-E8FD-9E3D-821F555D1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36" y="2923454"/>
            <a:ext cx="5586204" cy="338964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08B4F44-A591-87A1-26DD-418BA71C03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959" y="1411523"/>
            <a:ext cx="5750698" cy="5064679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848E6C20-2DE5-B495-543D-EC81DF9C84D4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6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7C8528D0-A8E3-690F-70B1-E03F4FD11376}"/>
              </a:ext>
            </a:extLst>
          </p:cNvPr>
          <p:cNvSpPr txBox="1"/>
          <p:nvPr/>
        </p:nvSpPr>
        <p:spPr>
          <a:xfrm>
            <a:off x="527508" y="1411523"/>
            <a:ext cx="5750698" cy="14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903" dirty="0">
                <a:cs typeface="Arial" panose="020B0604020202020204" pitchFamily="34" charset="0"/>
              </a:rPr>
              <a:t>La </a:t>
            </a:r>
            <a:r>
              <a:rPr lang="it-IT" sz="2903" b="1" dirty="0">
                <a:solidFill>
                  <a:srgbClr val="FF0000"/>
                </a:solidFill>
                <a:cs typeface="Arial" panose="020B0604020202020204" pitchFamily="34" charset="0"/>
              </a:rPr>
              <a:t>strategia risolutiva </a:t>
            </a:r>
            <a:r>
              <a:rPr lang="it-IT" sz="2903" dirty="0">
                <a:cs typeface="Arial" panose="020B0604020202020204" pitchFamily="34" charset="0"/>
              </a:rPr>
              <a:t>consiste nel trovare la corretta </a:t>
            </a:r>
            <a:r>
              <a:rPr lang="it-IT" sz="2903" dirty="0">
                <a:solidFill>
                  <a:srgbClr val="0070C0"/>
                </a:solidFill>
                <a:cs typeface="Arial" panose="020B0604020202020204" pitchFamily="34" charset="0"/>
              </a:rPr>
              <a:t>sequenza</a:t>
            </a:r>
            <a:r>
              <a:rPr lang="it-IT" sz="2903" dirty="0">
                <a:cs typeface="Arial" panose="020B0604020202020204" pitchFamily="34" charset="0"/>
              </a:rPr>
              <a:t> delle operazioni da eseguire</a:t>
            </a:r>
          </a:p>
        </p:txBody>
      </p:sp>
    </p:spTree>
    <p:extLst>
      <p:ext uri="{BB962C8B-B14F-4D97-AF65-F5344CB8AC3E}">
        <p14:creationId xmlns:p14="http://schemas.microsoft.com/office/powerpoint/2010/main" val="2030110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401E8C3-DF9D-A9B8-71E7-24844EEA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+mn-lt"/>
              </a:rPr>
              <a:t>Il concetto di algoritmo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5CFF0D4-8C70-CE38-D6EA-D68FCF826E34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09561" y="1510749"/>
            <a:ext cx="10965153" cy="2007704"/>
          </a:xfrm>
        </p:spPr>
        <p:txBody>
          <a:bodyPr anchor="t"/>
          <a:lstStyle/>
          <a:p>
            <a:pPr algn="just"/>
            <a:r>
              <a:rPr lang="it-IT" sz="3200" dirty="0">
                <a:latin typeface="+mn-lt"/>
                <a:cs typeface="Arial" panose="020B0604020202020204" pitchFamily="34" charset="0"/>
              </a:rPr>
              <a:t>Abbiamo visto che partendo dal problema per arrivare alla soluzione è necessario analizzare dettagliatamente la situazione e individuare la strategia risolutiva, cioè trovare l'idea che risolve la situazione.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37C1805-B71E-8BF7-C52F-12AE91F4FE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787" y="3538167"/>
            <a:ext cx="10564699" cy="1047896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EAED25-D535-2FF5-E7F2-D7E0D438AB1E}"/>
              </a:ext>
            </a:extLst>
          </p:cNvPr>
          <p:cNvSpPr txBox="1"/>
          <p:nvPr/>
        </p:nvSpPr>
        <p:spPr>
          <a:xfrm>
            <a:off x="809787" y="5153296"/>
            <a:ext cx="10401552" cy="107721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200" dirty="0">
                <a:cs typeface="Arial" panose="020B0604020202020204" pitchFamily="34" charset="0"/>
              </a:rPr>
              <a:t>L'insieme delle operazioni che permettono di risolvere un problema prende il nome di </a:t>
            </a:r>
            <a:r>
              <a:rPr lang="it-IT" sz="3200" b="1" dirty="0">
                <a:solidFill>
                  <a:srgbClr val="FF0000"/>
                </a:solidFill>
                <a:cs typeface="Arial" panose="020B0604020202020204" pitchFamily="34" charset="0"/>
              </a:rPr>
              <a:t>algoritmo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19B71A4-8DA9-3E4A-E4DA-05E1F4A39026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7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4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04CC37-CF64-394F-2899-784B00045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+mn-lt"/>
              </a:rPr>
              <a:t>Algoritmo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8A6CBF0-3C14-38FA-8EEF-CBCA2B3E0FB7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09562" y="1604399"/>
            <a:ext cx="10965153" cy="3524192"/>
          </a:xfrm>
        </p:spPr>
        <p:txBody>
          <a:bodyPr anchor="t">
            <a:normAutofit/>
          </a:bodyPr>
          <a:lstStyle/>
          <a:p>
            <a:pPr algn="just"/>
            <a:r>
              <a:rPr lang="it-IT" sz="2800" b="1" dirty="0"/>
              <a:t>DEFINIZIONE</a:t>
            </a:r>
            <a:r>
              <a:rPr lang="it-IT" sz="2800" dirty="0"/>
              <a:t>: procedura passo </a:t>
            </a:r>
            <a:r>
              <a:rPr lang="it-IT" sz="2800" dirty="0" err="1"/>
              <a:t>passo</a:t>
            </a:r>
            <a:r>
              <a:rPr lang="it-IT" sz="2800" dirty="0"/>
              <a:t> grazie alla quale una sequenza di operazioni può essere svolta senza alcun esercizio di intelligenza e quindi, per esempio, da una macchina.</a:t>
            </a:r>
          </a:p>
          <a:p>
            <a:pPr algn="just"/>
            <a:endParaRPr lang="it-IT" sz="2800" dirty="0"/>
          </a:p>
          <a:p>
            <a:pPr algn="just"/>
            <a:r>
              <a:rPr lang="it-IT" sz="2800" dirty="0"/>
              <a:t>Un algoritmo può essere descritto mediante linguaggio “umano” o con linguaggio </a:t>
            </a:r>
            <a:r>
              <a:rPr lang="it-IT" sz="2800" dirty="0" err="1"/>
              <a:t>semiformale</a:t>
            </a:r>
            <a:r>
              <a:rPr lang="it-IT" sz="2800" dirty="0"/>
              <a:t>, come per esempio i diagrammi a blocchi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713C5D9-6A44-D1BC-630E-49A84152C8B3}"/>
              </a:ext>
            </a:extLst>
          </p:cNvPr>
          <p:cNvSpPr txBox="1"/>
          <p:nvPr/>
        </p:nvSpPr>
        <p:spPr>
          <a:xfrm>
            <a:off x="503014" y="4539230"/>
            <a:ext cx="11178247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Se per un essere umano è sufficiente descrivere le istruzioni usando la lingua che parliamo (</a:t>
            </a:r>
            <a:r>
              <a:rPr lang="it-I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linguaggio naturale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) oppure una forma grafica, ad esempio utilizzando i diagrammi a blocchi (</a:t>
            </a:r>
            <a:r>
              <a:rPr lang="it-I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flow chart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) che vedremo nella prossima lezione, nel caso in cui l'esecutore sia una macchina è necessario individuare </a:t>
            </a:r>
            <a:r>
              <a:rPr lang="it-IT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forma particolare </a:t>
            </a:r>
            <a:r>
              <a:rPr lang="it-IT" sz="2400" dirty="0">
                <a:latin typeface="Arial" panose="020B0604020202020204" pitchFamily="34" charset="0"/>
                <a:cs typeface="Arial" panose="020B0604020202020204" pitchFamily="34" charset="0"/>
              </a:rPr>
              <a:t>che ci permetta di comunicare con essa.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1AE94D7-02B3-2B1C-70D3-453D9006B2C0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8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901137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AFE847-EDC2-7483-782E-A9C892E1B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Caratteristiche dell’algoritmo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591D74D-EBE6-B0D5-09DF-CEE499FA8DE0}"/>
              </a:ext>
            </a:extLst>
          </p:cNvPr>
          <p:cNvSpPr txBox="1"/>
          <p:nvPr/>
        </p:nvSpPr>
        <p:spPr>
          <a:xfrm>
            <a:off x="609562" y="1997839"/>
            <a:ext cx="1096515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3200" dirty="0"/>
              <a:t>L’algoritmo deve avere le seguenti caratteristiche: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Deve essere </a:t>
            </a:r>
            <a:r>
              <a:rPr lang="it-IT" sz="3200" dirty="0">
                <a:solidFill>
                  <a:srgbClr val="FF0000"/>
                </a:solidFill>
              </a:rPr>
              <a:t>generale</a:t>
            </a:r>
            <a:r>
              <a:rPr lang="it-IT" sz="3200" dirty="0"/>
              <a:t>, cioè risolvere un insieme di problemi;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Opera su </a:t>
            </a:r>
            <a:r>
              <a:rPr lang="it-IT" sz="3200" dirty="0">
                <a:solidFill>
                  <a:srgbClr val="FF0000"/>
                </a:solidFill>
              </a:rPr>
              <a:t>dati in ingresso </a:t>
            </a:r>
            <a:r>
              <a:rPr lang="it-IT" sz="3200" dirty="0"/>
              <a:t>producendo un </a:t>
            </a:r>
            <a:r>
              <a:rPr lang="it-IT" sz="3200" dirty="0">
                <a:solidFill>
                  <a:srgbClr val="FF0000"/>
                </a:solidFill>
              </a:rPr>
              <a:t>risultato in uscita</a:t>
            </a:r>
            <a:r>
              <a:rPr lang="it-IT" sz="3200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Le istruzioni sono </a:t>
            </a:r>
            <a:r>
              <a:rPr lang="it-IT" sz="3200" dirty="0">
                <a:solidFill>
                  <a:srgbClr val="FF0000"/>
                </a:solidFill>
              </a:rPr>
              <a:t>ordinate</a:t>
            </a:r>
            <a:r>
              <a:rPr lang="it-IT" sz="3200" dirty="0"/>
              <a:t> in </a:t>
            </a:r>
            <a:r>
              <a:rPr lang="it-IT" sz="3200" dirty="0">
                <a:solidFill>
                  <a:srgbClr val="FF0000"/>
                </a:solidFill>
              </a:rPr>
              <a:t>numero finito</a:t>
            </a:r>
            <a:r>
              <a:rPr lang="it-IT" sz="3200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Le istruzioni sono </a:t>
            </a:r>
            <a:r>
              <a:rPr lang="it-IT" sz="3200" dirty="0">
                <a:solidFill>
                  <a:srgbClr val="FF0000"/>
                </a:solidFill>
              </a:rPr>
              <a:t>chiare</a:t>
            </a:r>
            <a:r>
              <a:rPr lang="it-IT" sz="3200" dirty="0"/>
              <a:t> e </a:t>
            </a:r>
            <a:r>
              <a:rPr lang="it-IT" sz="3200" dirty="0">
                <a:solidFill>
                  <a:srgbClr val="FF0000"/>
                </a:solidFill>
              </a:rPr>
              <a:t>interpretate in modo univoco </a:t>
            </a:r>
            <a:r>
              <a:rPr lang="it-IT" sz="3200" dirty="0"/>
              <a:t>da chi le esegue;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Il risultato viene prodotto in un </a:t>
            </a:r>
            <a:r>
              <a:rPr lang="it-IT" sz="3200" dirty="0">
                <a:solidFill>
                  <a:srgbClr val="FF0000"/>
                </a:solidFill>
              </a:rPr>
              <a:t>tempo finito</a:t>
            </a:r>
            <a:r>
              <a:rPr lang="it-IT" sz="3200" dirty="0"/>
              <a:t>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Ogni volta che viene eseguito con gli </a:t>
            </a:r>
            <a:r>
              <a:rPr lang="it-IT" sz="3200" dirty="0">
                <a:solidFill>
                  <a:srgbClr val="FF0000"/>
                </a:solidFill>
              </a:rPr>
              <a:t>stessi dati </a:t>
            </a:r>
            <a:r>
              <a:rPr lang="it-IT" sz="3200" dirty="0"/>
              <a:t>produce gli </a:t>
            </a:r>
            <a:r>
              <a:rPr lang="it-IT" sz="3200" dirty="0">
                <a:solidFill>
                  <a:srgbClr val="FF0000"/>
                </a:solidFill>
              </a:rPr>
              <a:t>stessi risultati</a:t>
            </a:r>
            <a:r>
              <a:rPr lang="it-IT" sz="3200" dirty="0"/>
              <a:t>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672FE20-3CF8-E48A-3DCE-146CE4A94F46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9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9571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25FD03-F340-B9C6-6AE1-ECD4399F7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Dalla </a:t>
            </a:r>
            <a:r>
              <a:rPr lang="it-IT" dirty="0" err="1"/>
              <a:t>pseudocodifica</a:t>
            </a:r>
            <a:r>
              <a:rPr lang="it-IT" dirty="0"/>
              <a:t> al linguaggio binario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C45E63-D654-7319-0DD9-921F8333EF4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09562" y="3681678"/>
            <a:ext cx="10965153" cy="213271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3600" dirty="0"/>
              <a:t>La descrizione di una soluzione attraverso un linguaggio naturale o attraverso i diagrammi a blocchi </a:t>
            </a:r>
            <a:r>
              <a:rPr lang="it-IT" sz="3600" b="1" dirty="0">
                <a:solidFill>
                  <a:srgbClr val="FF0000"/>
                </a:solidFill>
              </a:rPr>
              <a:t>NON</a:t>
            </a:r>
            <a:r>
              <a:rPr lang="it-IT" sz="3600" dirty="0"/>
              <a:t> sono adatti per scrivere programmi che devono essere eseguiti dagli elaboratori elettronici (computer).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D77E274C-A407-4E58-83AD-B0D7586E75BD}"/>
              </a:ext>
            </a:extLst>
          </p:cNvPr>
          <p:cNvSpPr txBox="1"/>
          <p:nvPr/>
        </p:nvSpPr>
        <p:spPr>
          <a:xfrm>
            <a:off x="609561" y="1575374"/>
            <a:ext cx="10965153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3600" dirty="0"/>
              <a:t>La descrizione di un algoritmo in linguaggio naturale prende il nome di </a:t>
            </a:r>
            <a:r>
              <a:rPr lang="it-IT" sz="3600" dirty="0" err="1">
                <a:solidFill>
                  <a:srgbClr val="FF0000"/>
                </a:solidFill>
              </a:rPr>
              <a:t>pseudocodifica</a:t>
            </a:r>
            <a:endParaRPr lang="it-IT" sz="3600" dirty="0">
              <a:solidFill>
                <a:srgbClr val="FF0000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00485071-43C3-5768-DC92-E0F58284DDE7}"/>
              </a:ext>
            </a:extLst>
          </p:cNvPr>
          <p:cNvSpPr txBox="1"/>
          <p:nvPr/>
        </p:nvSpPr>
        <p:spPr>
          <a:xfrm>
            <a:off x="4204252" y="2870559"/>
            <a:ext cx="3021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800" b="1" dirty="0"/>
              <a:t>TUTTAVIA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7624B9C-C43E-DF00-3B2E-AA0433C6EF82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10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13907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01D2B14-CF9C-1945-96E0-7FC32AF5B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codice binario e i linguaggi di programmazione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3F9B6BC-1980-044E-1925-8F84380FA15E}"/>
              </a:ext>
            </a:extLst>
          </p:cNvPr>
          <p:cNvSpPr txBox="1"/>
          <p:nvPr/>
        </p:nvSpPr>
        <p:spPr>
          <a:xfrm>
            <a:off x="609562" y="1504733"/>
            <a:ext cx="109651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/>
              <a:t>Sappiamo che il microprocessore è un dispositivo in grado di comprendere istruzioni codificate in </a:t>
            </a:r>
            <a:r>
              <a:rPr lang="it-IT" sz="2800" dirty="0">
                <a:solidFill>
                  <a:srgbClr val="FF0000"/>
                </a:solidFill>
              </a:rPr>
              <a:t>binario</a:t>
            </a:r>
            <a:r>
              <a:rPr lang="it-IT" sz="2800" dirty="0"/>
              <a:t>; quindi, nella memoria di un dispositivo in grado di eseguire un programma in modo autonomo, deve essere presente il </a:t>
            </a:r>
            <a:r>
              <a:rPr lang="it-IT" sz="2800" dirty="0">
                <a:solidFill>
                  <a:srgbClr val="FF0000"/>
                </a:solidFill>
              </a:rPr>
              <a:t>codice binario </a:t>
            </a:r>
            <a:r>
              <a:rPr lang="it-IT" sz="2800" dirty="0"/>
              <a:t>(detto </a:t>
            </a:r>
            <a:r>
              <a:rPr lang="it-IT" sz="2800" dirty="0">
                <a:solidFill>
                  <a:srgbClr val="FF0000"/>
                </a:solidFill>
              </a:rPr>
              <a:t>programma binario </a:t>
            </a:r>
            <a:r>
              <a:rPr lang="it-IT" sz="2800" dirty="0"/>
              <a:t>o </a:t>
            </a:r>
            <a:r>
              <a:rPr lang="it-IT" sz="2800" dirty="0">
                <a:solidFill>
                  <a:srgbClr val="FF0000"/>
                </a:solidFill>
              </a:rPr>
              <a:t>codice eseguibile </a:t>
            </a:r>
            <a:r>
              <a:rPr lang="it-IT" sz="2800" dirty="0"/>
              <a:t>in linguaggio macchina)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7AE192B-CBA3-46A7-3241-39EB24C87CC5}"/>
              </a:ext>
            </a:extLst>
          </p:cNvPr>
          <p:cNvSpPr txBox="1"/>
          <p:nvPr/>
        </p:nvSpPr>
        <p:spPr>
          <a:xfrm>
            <a:off x="609562" y="4045752"/>
            <a:ext cx="5764695" cy="954107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it-IT" sz="2800" dirty="0"/>
              <a:t>Gli Esseri umani riescono a scrivere faticosamente con il codice binario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AB97294-27B3-3E03-5986-16733CB99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67"/>
          <a:stretch/>
        </p:blipFill>
        <p:spPr>
          <a:xfrm>
            <a:off x="8332926" y="3492722"/>
            <a:ext cx="2351640" cy="186054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3135530E-5769-C592-E30D-8450058101D1}"/>
              </a:ext>
            </a:extLst>
          </p:cNvPr>
          <p:cNvSpPr txBox="1"/>
          <p:nvPr/>
        </p:nvSpPr>
        <p:spPr>
          <a:xfrm>
            <a:off x="609562" y="5630376"/>
            <a:ext cx="109651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/>
              <a:t>E’ necessario individuare una soluzione intermedia e a tal fine sono stati inventati i </a:t>
            </a:r>
            <a:r>
              <a:rPr lang="it-IT" sz="2800" b="1" dirty="0">
                <a:solidFill>
                  <a:srgbClr val="FF0000"/>
                </a:solidFill>
              </a:rPr>
              <a:t>linguaggi di programmazione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06690DF-A3AB-1704-33D7-7B5924C03782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11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01442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E45D6BC-D805-F24A-EAC3-CDC13BB66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linguaggi di programmazione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DAEEFD9A-B076-9FA7-C3C2-BD7A3AA87FA7}"/>
              </a:ext>
            </a:extLst>
          </p:cNvPr>
          <p:cNvSpPr txBox="1"/>
          <p:nvPr/>
        </p:nvSpPr>
        <p:spPr>
          <a:xfrm>
            <a:off x="609562" y="1411524"/>
            <a:ext cx="109651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2400" dirty="0"/>
              <a:t>Oggi esistono tanti linguaggi di programmazione (oltre 2500 e sono in continuo aumento!). L’enorme numero di linguaggi di programmazione è dovuta al fatto che la tecnologia si rinnova continuamente e servono linguaggi che aiutano a risolvere i problemi in modo più semplice.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FF6AB044-72EA-C6F1-5DAC-4E5AEDB5CD00}"/>
              </a:ext>
            </a:extLst>
          </p:cNvPr>
          <p:cNvSpPr txBox="1"/>
          <p:nvPr/>
        </p:nvSpPr>
        <p:spPr>
          <a:xfrm>
            <a:off x="609562" y="3001047"/>
            <a:ext cx="109651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400" dirty="0"/>
              <a:t>Il programmatore sceglie quale linguaggio di programmazione utilizzare per descrivere l’algoritmo che ha </a:t>
            </a:r>
            <a:r>
              <a:rPr lang="it-IT" sz="2400" dirty="0" err="1"/>
              <a:t>scirtto</a:t>
            </a:r>
            <a:r>
              <a:rPr lang="it-IT" sz="2400" dirty="0"/>
              <a:t> in linguaggio naturale o grafico.</a:t>
            </a:r>
          </a:p>
          <a:p>
            <a:r>
              <a:rPr lang="it-IT" sz="2400" dirty="0"/>
              <a:t>Il programma (codice sorgente) ad alto livello (C, Pascal, Python, Java ecc.) viene “dato in pasto” a un compilatore e viene trasformato in codice binario che può essere eseguito dalla macchina (CPU).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65CBA76-5E92-6458-718E-D6A987FA5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2329" y="5094311"/>
            <a:ext cx="9859617" cy="1157402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76FB806A-1062-129B-CF05-B02761FE4721}"/>
              </a:ext>
            </a:extLst>
          </p:cNvPr>
          <p:cNvSpPr/>
          <p:nvPr/>
        </p:nvSpPr>
        <p:spPr>
          <a:xfrm>
            <a:off x="11102565" y="6313102"/>
            <a:ext cx="865113" cy="41318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08847" tIns="54423" rIns="108847" bIns="54423" anchor="t">
            <a:noAutofit/>
          </a:bodyPr>
          <a:lstStyle/>
          <a:p>
            <a:pPr algn="r">
              <a:lnSpc>
                <a:spcPct val="100000"/>
              </a:lnSpc>
            </a:pPr>
            <a:fld id="{18D8F640-23CB-49D8-8D89-6AD4D087BA15}" type="slidenum">
              <a:rPr lang="it-IT" sz="2177" spc="-1">
                <a:solidFill>
                  <a:srgbClr val="000000"/>
                </a:solidFill>
                <a:latin typeface="Arial"/>
                <a:ea typeface="DejaVu Sans"/>
              </a:rPr>
              <a:t>12</a:t>
            </a:fld>
            <a:endParaRPr lang="it-IT" sz="2177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28224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6418FA-9540-211B-1B1F-6D5625AC3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6D482101-F637-0794-2078-D1EDBF062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6549" y="1308684"/>
            <a:ext cx="7538902" cy="424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82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17BDEFEF-6F81-B0C1-8567-8AE8E49DE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" y="11938"/>
            <a:ext cx="12191573" cy="6834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581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26FD5714-4999-B664-044F-1917C59CB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039" y="3683333"/>
            <a:ext cx="8368198" cy="2421686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11D19D9-D1B9-27DD-C1DD-ED637537EE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099" y="842473"/>
            <a:ext cx="9240078" cy="267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07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1591</TotalTime>
  <Words>899</Words>
  <Application>Microsoft Office PowerPoint</Application>
  <PresentationFormat>Widescreen</PresentationFormat>
  <Paragraphs>72</Paragraphs>
  <Slides>15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8" baseType="lpstr">
      <vt:lpstr>Arial</vt:lpstr>
      <vt:lpstr>Calibri</vt:lpstr>
      <vt:lpstr>Tema di Office</vt:lpstr>
      <vt:lpstr>Algoritmi e linguaggi</vt:lpstr>
      <vt:lpstr>I problemi e la loro soluzione</vt:lpstr>
      <vt:lpstr>La strategia risolutiva</vt:lpstr>
      <vt:lpstr>Esempio – Il problema del contadino</vt:lpstr>
      <vt:lpstr>Analizziamo il problema</vt:lpstr>
      <vt:lpstr>Soluzione del problema del contadino</vt:lpstr>
      <vt:lpstr>Il concetto di algoritmo</vt:lpstr>
      <vt:lpstr>Algoritmo</vt:lpstr>
      <vt:lpstr>Caratteristiche dell’algoritmo</vt:lpstr>
      <vt:lpstr>Dalla pseudocodifica al linguaggio binario</vt:lpstr>
      <vt:lpstr>Il codice binario e i linguaggi di programmazione</vt:lpstr>
      <vt:lpstr>I linguaggi di programmazione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Giuseppe Muggeo</dc:creator>
  <cp:lastModifiedBy>Giuseppe Muggeo</cp:lastModifiedBy>
  <cp:revision>21</cp:revision>
  <dcterms:created xsi:type="dcterms:W3CDTF">2025-02-26T18:37:51Z</dcterms:created>
  <dcterms:modified xsi:type="dcterms:W3CDTF">2025-02-28T11:59:04Z</dcterms:modified>
</cp:coreProperties>
</file>