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7" r:id="rId2"/>
    <p:sldId id="321" r:id="rId3"/>
    <p:sldId id="325" r:id="rId4"/>
    <p:sldId id="326" r:id="rId5"/>
    <p:sldId id="327" r:id="rId6"/>
    <p:sldId id="328" r:id="rId7"/>
    <p:sldId id="329" r:id="rId8"/>
    <p:sldId id="330" r:id="rId9"/>
    <p:sldId id="332" r:id="rId10"/>
    <p:sldId id="333" r:id="rId11"/>
    <p:sldId id="336" r:id="rId12"/>
    <p:sldId id="334" r:id="rId13"/>
    <p:sldId id="335" r:id="rId14"/>
    <p:sldId id="331" r:id="rId15"/>
    <p:sldId id="322" r:id="rId16"/>
    <p:sldId id="323" r:id="rId17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essuno stile, griglia tabel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509" autoAdjust="0"/>
    <p:restoredTop sz="94660"/>
  </p:normalViewPr>
  <p:slideViewPr>
    <p:cSldViewPr snapToGrid="0">
      <p:cViewPr varScale="1">
        <p:scale>
          <a:sx n="82" d="100"/>
          <a:sy n="82" d="100"/>
        </p:scale>
        <p:origin x="8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D04916-12C3-49AA-A612-4A6B40A26835}" type="datetimeFigureOut">
              <a:rPr lang="it-IT" smtClean="0"/>
              <a:t>21/03/2025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8E025A-B7B2-4624-A384-6A15FE19D46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967128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redefini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09562" y="273423"/>
            <a:ext cx="10965153" cy="11381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>
              <a:buNone/>
              <a:defRPr>
                <a:latin typeface="+mn-lt"/>
                <a:cs typeface="Arial" panose="020B0604020202020204" pitchFamily="34" charset="0"/>
              </a:defRPr>
            </a:lvl1pPr>
          </a:lstStyle>
          <a:p>
            <a:pPr indent="0" algn="ctr">
              <a:buNone/>
            </a:pPr>
            <a:endParaRPr lang="it-IT" sz="5321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>
            <a:lvl1pPr>
              <a:defRPr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it-IT"/>
              <a:t>Footer</a:t>
            </a:r>
          </a:p>
        </p:txBody>
      </p:sp>
      <p:sp>
        <p:nvSpPr>
          <p:cNvPr id="2" name="PlaceHolder 4"/>
          <p:cNvSpPr>
            <a:spLocks noGrp="1"/>
          </p:cNvSpPr>
          <p:nvPr>
            <p:ph type="sldNum" idx="2"/>
          </p:nvPr>
        </p:nvSpPr>
        <p:spPr/>
        <p:txBody>
          <a:bodyPr/>
          <a:lstStyle>
            <a:lvl1pPr>
              <a:defRPr>
                <a:latin typeface="+mn-lt"/>
                <a:cs typeface="Arial" panose="020B0604020202020204" pitchFamily="34" charset="0"/>
              </a:defRPr>
            </a:lvl1pPr>
          </a:lstStyle>
          <a:p>
            <a:fld id="{D0B7DC06-1B6F-4254-972A-2FBA655C635C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3" name="PlaceHolder 5"/>
          <p:cNvSpPr>
            <a:spLocks noGrp="1"/>
          </p:cNvSpPr>
          <p:nvPr>
            <p:ph type="dt" idx="3"/>
          </p:nvPr>
        </p:nvSpPr>
        <p:spPr/>
        <p:txBody>
          <a:bodyPr/>
          <a:lstStyle>
            <a:lvl1pPr>
              <a:defRPr>
                <a:latin typeface="+mn-lt"/>
                <a:cs typeface="Arial" panose="020B0604020202020204" pitchFamily="34" charset="0"/>
              </a:defRPr>
            </a:lvl1pPr>
          </a:lstStyle>
          <a:p>
            <a:endParaRPr lang="it-IT"/>
          </a:p>
        </p:txBody>
      </p:sp>
      <p:sp>
        <p:nvSpPr>
          <p:cNvPr id="8" name="Segnaposto testo 7">
            <a:extLst>
              <a:ext uri="{FF2B5EF4-FFF2-40B4-BE49-F238E27FC236}">
                <a16:creationId xmlns:a16="http://schemas.microsoft.com/office/drawing/2014/main" id="{D9CEFC44-E719-0797-B35B-BDA79A61D77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09562" y="1585912"/>
            <a:ext cx="10965153" cy="4395009"/>
          </a:xfrm>
        </p:spPr>
        <p:txBody>
          <a:bodyPr/>
          <a:lstStyle/>
          <a:p>
            <a:pPr lvl="0"/>
            <a:r>
              <a:rPr lang="it-IT" dirty="0"/>
              <a:t>Fare clic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15886980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redefinit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609562" y="273423"/>
            <a:ext cx="10965153" cy="11381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>
              <a:buNone/>
              <a:defRPr>
                <a:latin typeface="+mn-lt"/>
                <a:cs typeface="Arial" panose="020B0604020202020204" pitchFamily="34" charset="0"/>
              </a:defRPr>
            </a:lvl1pPr>
          </a:lstStyle>
          <a:p>
            <a:pPr indent="0" algn="ctr">
              <a:buNone/>
            </a:pPr>
            <a:endParaRPr lang="it-IT" sz="5321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lstStyle>
            <a:lvl1pPr>
              <a:defRPr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it-IT"/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lstStyle>
            <a:lvl1pPr>
              <a:defRPr>
                <a:latin typeface="+mn-lt"/>
                <a:cs typeface="Arial" panose="020B0604020202020204" pitchFamily="34" charset="0"/>
              </a:defRPr>
            </a:lvl1pPr>
          </a:lstStyle>
          <a:p>
            <a:fld id="{BA6AAC75-C339-4A70-AF40-55286D4953CD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lstStyle>
            <a:lvl1pPr>
              <a:defRPr>
                <a:latin typeface="+mn-lt"/>
                <a:cs typeface="Arial" panose="020B0604020202020204" pitchFamily="34" charset="0"/>
              </a:defRPr>
            </a:lvl1pPr>
          </a:lstStyle>
          <a:p>
            <a:endParaRPr lang="it-IT"/>
          </a:p>
        </p:txBody>
      </p:sp>
      <p:sp>
        <p:nvSpPr>
          <p:cNvPr id="7" name="Segnaposto contenuto 6">
            <a:extLst>
              <a:ext uri="{FF2B5EF4-FFF2-40B4-BE49-F238E27FC236}">
                <a16:creationId xmlns:a16="http://schemas.microsoft.com/office/drawing/2014/main" id="{E710BEDE-77E4-163A-201F-C9B2747F1AFB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09561" y="1585912"/>
            <a:ext cx="10965153" cy="4395009"/>
          </a:xfrm>
        </p:spPr>
        <p:txBody>
          <a:bodyPr/>
          <a:lstStyle/>
          <a:p>
            <a:pPr lvl="0"/>
            <a:r>
              <a:rPr lang="it-IT" dirty="0"/>
              <a:t>Fare clic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1066956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92D9AC31-A4F2-2E1C-D138-28119738CE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dirty="0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46A71F9E-0252-C048-E95F-4E9BA56AD7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dirty="0"/>
              <a:t>Fare clic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B9F3E51-F1C7-E8BA-F0CA-974E8D19B2F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A7A916F-D775-4BC4-A8A3-ACB75C3AA1A1}" type="datetimeFigureOut">
              <a:rPr lang="it-IT" smtClean="0"/>
              <a:pPr/>
              <a:t>21/03/2025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6119735-B904-651B-C24B-9851DE6F799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0A1B6FE-3435-86BB-D93C-A368E33559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22789558-1840-4360-B682-DDC1CF14FF36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3527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n-lt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609755" y="2668047"/>
            <a:ext cx="10964770" cy="1138100"/>
          </a:xfrm>
          <a:prstGeom prst="rect">
            <a:avLst/>
          </a:prstGeom>
          <a:noFill/>
          <a:ln w="0">
            <a:noFill/>
          </a:ln>
        </p:spPr>
        <p:txBody>
          <a:bodyPr vert="horz" lIns="0" tIns="0" rIns="0" bIns="0" rtlCol="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it-IT" sz="5321" spc="-1" dirty="0">
                <a:solidFill>
                  <a:srgbClr val="000000"/>
                </a:solidFill>
                <a:latin typeface="Arial"/>
              </a:rPr>
              <a:t>Codificare gli algoritmi</a:t>
            </a:r>
          </a:p>
        </p:txBody>
      </p:sp>
      <p:sp>
        <p:nvSpPr>
          <p:cNvPr id="15" name="Rettangolo 14"/>
          <p:cNvSpPr/>
          <p:nvPr/>
        </p:nvSpPr>
        <p:spPr>
          <a:xfrm>
            <a:off x="9143327" y="43538"/>
            <a:ext cx="2998506" cy="413182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08847" tIns="54423" rIns="108847" bIns="54423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lang="it-IT" sz="2177" spc="-1" dirty="0">
                <a:solidFill>
                  <a:srgbClr val="000000"/>
                </a:solidFill>
                <a:latin typeface="Arial"/>
                <a:ea typeface="DejaVu Sans"/>
              </a:rPr>
              <a:t>Unità 6 – Lezione 2</a:t>
            </a:r>
            <a:endParaRPr lang="it-IT" sz="2177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7512ABCA-01DE-B4C0-FDF9-5B0E4A769CF5}"/>
              </a:ext>
            </a:extLst>
          </p:cNvPr>
          <p:cNvSpPr/>
          <p:nvPr/>
        </p:nvSpPr>
        <p:spPr>
          <a:xfrm>
            <a:off x="50169" y="113279"/>
            <a:ext cx="9205574" cy="413182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08847" tIns="54423" rIns="108847" bIns="54423" anchor="t">
            <a:noAutofit/>
          </a:bodyPr>
          <a:lstStyle/>
          <a:p>
            <a:pPr>
              <a:lnSpc>
                <a:spcPct val="100000"/>
              </a:lnSpc>
            </a:pPr>
            <a:r>
              <a:rPr lang="it-IT" sz="1693" i="1" spc="-1" dirty="0">
                <a:solidFill>
                  <a:srgbClr val="000000"/>
                </a:solidFill>
                <a:latin typeface="Arial"/>
                <a:ea typeface="DejaVu Sans"/>
              </a:rPr>
              <a:t>Unità 6 – Dal problema al programma: le basi della programmazione</a:t>
            </a:r>
            <a:endParaRPr lang="it-IT" sz="1693" i="1" spc="-1" dirty="0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5BE3C45-0A77-8B14-D4E6-36CD2DAD5B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I diagrammi a blocchi o flow chart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5B53736-1B31-0996-2D04-A03502AFE7B5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09561" y="1585913"/>
            <a:ext cx="10965153" cy="2648158"/>
          </a:xfrm>
        </p:spPr>
        <p:txBody>
          <a:bodyPr/>
          <a:lstStyle/>
          <a:p>
            <a:pPr marL="0" indent="0" algn="just">
              <a:buNone/>
            </a:pPr>
            <a:r>
              <a:rPr lang="it-IT" dirty="0"/>
              <a:t>Esistono diversi modi per scrivere un algoritmo. Il più semplice, e anche il più diffuso, è quello che utilizza i </a:t>
            </a:r>
            <a:r>
              <a:rPr lang="it-IT" b="1" dirty="0"/>
              <a:t>diagrammi a blocchi </a:t>
            </a:r>
            <a:r>
              <a:rPr lang="it-IT" dirty="0"/>
              <a:t>(o flow chart, letteralmente tradotto con diagrammi di flusso): si tratta di una rappresentazione grafica, di facile interpretazione per chiunque e molto efficace perché permette di individuare facilmente la struttura dell’algoritmo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FB188818-8C5B-5153-B958-1D848EDF81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909" y="4567138"/>
            <a:ext cx="11145805" cy="1409897"/>
          </a:xfrm>
          <a:prstGeom prst="rect">
            <a:avLst/>
          </a:prstGeom>
        </p:spPr>
      </p:pic>
      <p:sp>
        <p:nvSpPr>
          <p:cNvPr id="6" name="Rettangolo 5">
            <a:extLst>
              <a:ext uri="{FF2B5EF4-FFF2-40B4-BE49-F238E27FC236}">
                <a16:creationId xmlns:a16="http://schemas.microsoft.com/office/drawing/2014/main" id="{CC726849-66F8-4D2C-5976-E730DCB972BB}"/>
              </a:ext>
            </a:extLst>
          </p:cNvPr>
          <p:cNvSpPr/>
          <p:nvPr/>
        </p:nvSpPr>
        <p:spPr>
          <a:xfrm>
            <a:off x="11102565" y="6313102"/>
            <a:ext cx="865113" cy="413182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08847" tIns="54423" rIns="108847" bIns="54423" anchor="t">
            <a:noAutofit/>
          </a:bodyPr>
          <a:lstStyle/>
          <a:p>
            <a:pPr algn="r">
              <a:lnSpc>
                <a:spcPct val="100000"/>
              </a:lnSpc>
            </a:pPr>
            <a:fld id="{18D8F640-23CB-49D8-8D89-6AD4D087BA15}" type="slidenum">
              <a:rPr lang="it-IT" sz="2177" spc="-1">
                <a:solidFill>
                  <a:srgbClr val="000000"/>
                </a:solidFill>
                <a:latin typeface="Arial"/>
                <a:ea typeface="DejaVu Sans"/>
              </a:rPr>
              <a:t>2</a:t>
            </a:fld>
            <a:endParaRPr lang="it-IT" sz="2177" spc="-1" dirty="0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347303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2898063-B720-9AB9-B955-82ED101540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Tipologie di blocchi (1/2)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2FE46CB-9D0F-EFC0-B7F8-7F151B8401C3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09561" y="1585913"/>
            <a:ext cx="5400000" cy="1080000"/>
          </a:xfrm>
        </p:spPr>
        <p:txBody>
          <a:bodyPr/>
          <a:lstStyle/>
          <a:p>
            <a:pPr marL="0" indent="0">
              <a:buNone/>
            </a:pPr>
            <a:r>
              <a:rPr lang="it-IT" b="1" dirty="0"/>
              <a:t>Blocco di Inizio e di Fine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B3048C8A-98FD-757D-60B5-41B6D668DB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561" y="5472269"/>
            <a:ext cx="4067743" cy="724001"/>
          </a:xfrm>
          <a:prstGeom prst="rect">
            <a:avLst/>
          </a:prstGeom>
        </p:spPr>
      </p:pic>
      <p:sp>
        <p:nvSpPr>
          <p:cNvPr id="6" name="Segnaposto contenuto 2">
            <a:extLst>
              <a:ext uri="{FF2B5EF4-FFF2-40B4-BE49-F238E27FC236}">
                <a16:creationId xmlns:a16="http://schemas.microsoft.com/office/drawing/2014/main" id="{1093EDA2-C00D-0E8B-2A66-8C41C21B7262}"/>
              </a:ext>
            </a:extLst>
          </p:cNvPr>
          <p:cNvSpPr txBox="1">
            <a:spLocks/>
          </p:cNvSpPr>
          <p:nvPr/>
        </p:nvSpPr>
        <p:spPr>
          <a:xfrm>
            <a:off x="6174715" y="1585913"/>
            <a:ext cx="5400000" cy="1080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it-IT" b="1" dirty="0"/>
              <a:t>Blocco di Trasferimento di informazione (comunicazione I/O)</a:t>
            </a:r>
          </a:p>
        </p:txBody>
      </p:sp>
      <p:sp>
        <p:nvSpPr>
          <p:cNvPr id="7" name="Segnaposto contenuto 2">
            <a:extLst>
              <a:ext uri="{FF2B5EF4-FFF2-40B4-BE49-F238E27FC236}">
                <a16:creationId xmlns:a16="http://schemas.microsoft.com/office/drawing/2014/main" id="{AF4C0A0D-CA30-459E-29C3-CF6460491CCB}"/>
              </a:ext>
            </a:extLst>
          </p:cNvPr>
          <p:cNvSpPr txBox="1">
            <a:spLocks/>
          </p:cNvSpPr>
          <p:nvPr/>
        </p:nvSpPr>
        <p:spPr>
          <a:xfrm>
            <a:off x="609562" y="2898403"/>
            <a:ext cx="5400000" cy="2520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anose="020B0604020202020204" pitchFamily="34" charset="0"/>
              <a:buNone/>
            </a:pPr>
            <a:r>
              <a:rPr lang="it-IT" sz="2400" dirty="0"/>
              <a:t>E’ un blocco di forma ovale, cioè senza spigoli, che viene utilizzato solo come primo e ultimo blocco del diagramma; al suo interno viene scritto inizio oppure fine: serve per indicare il punto iniziale e finale dell’algoritmo</a:t>
            </a:r>
          </a:p>
        </p:txBody>
      </p:sp>
      <p:sp>
        <p:nvSpPr>
          <p:cNvPr id="8" name="Segnaposto contenuto 2">
            <a:extLst>
              <a:ext uri="{FF2B5EF4-FFF2-40B4-BE49-F238E27FC236}">
                <a16:creationId xmlns:a16="http://schemas.microsoft.com/office/drawing/2014/main" id="{7C9BED21-A12E-98AA-E0E8-FCF8BADA1B06}"/>
              </a:ext>
            </a:extLst>
          </p:cNvPr>
          <p:cNvSpPr txBox="1">
            <a:spLocks/>
          </p:cNvSpPr>
          <p:nvPr/>
        </p:nvSpPr>
        <p:spPr>
          <a:xfrm>
            <a:off x="6174715" y="2898403"/>
            <a:ext cx="5400000" cy="2520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anose="020B0604020202020204" pitchFamily="34" charset="0"/>
              <a:buNone/>
            </a:pPr>
            <a:r>
              <a:rPr lang="it-IT" sz="2400" dirty="0"/>
              <a:t>E’ un blocco a forma di parallelogramma che viene utilizzato per comunicare informazioni all’utente o per inserire dati nella procedura, cioè per eseguire operazioni di INPUT e OUTPUT;</a:t>
            </a:r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E8BB6A40-F4FD-8EFF-5245-E2EE0ABB9F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14698" y="4899784"/>
            <a:ext cx="2619741" cy="1609950"/>
          </a:xfrm>
          <a:prstGeom prst="rect">
            <a:avLst/>
          </a:prstGeom>
        </p:spPr>
      </p:pic>
      <p:sp>
        <p:nvSpPr>
          <p:cNvPr id="11" name="Rettangolo 10">
            <a:extLst>
              <a:ext uri="{FF2B5EF4-FFF2-40B4-BE49-F238E27FC236}">
                <a16:creationId xmlns:a16="http://schemas.microsoft.com/office/drawing/2014/main" id="{5410B5F3-3837-158F-D773-27D285B52910}"/>
              </a:ext>
            </a:extLst>
          </p:cNvPr>
          <p:cNvSpPr/>
          <p:nvPr/>
        </p:nvSpPr>
        <p:spPr>
          <a:xfrm>
            <a:off x="11102565" y="6313102"/>
            <a:ext cx="865113" cy="413182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08847" tIns="54423" rIns="108847" bIns="54423" anchor="t">
            <a:noAutofit/>
          </a:bodyPr>
          <a:lstStyle/>
          <a:p>
            <a:pPr algn="r">
              <a:lnSpc>
                <a:spcPct val="100000"/>
              </a:lnSpc>
            </a:pPr>
            <a:fld id="{18D8F640-23CB-49D8-8D89-6AD4D087BA15}" type="slidenum">
              <a:rPr lang="it-IT" sz="2177" spc="-1">
                <a:solidFill>
                  <a:srgbClr val="000000"/>
                </a:solidFill>
                <a:latin typeface="Arial"/>
                <a:ea typeface="DejaVu Sans"/>
              </a:rPr>
              <a:t>3</a:t>
            </a:fld>
            <a:endParaRPr lang="it-IT" sz="2177" spc="-1" dirty="0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542751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ED3F80-F372-35FD-69C5-229EC5FFDD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A314192-9740-8EDF-8B05-DEED8E1261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Tipologie di blocchi (2/2)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E7C49FA-61B7-E26C-B30F-4E50D439AFF3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09561" y="1585913"/>
            <a:ext cx="5400000" cy="1080000"/>
          </a:xfrm>
        </p:spPr>
        <p:txBody>
          <a:bodyPr/>
          <a:lstStyle/>
          <a:p>
            <a:pPr marL="0" indent="0">
              <a:buNone/>
            </a:pPr>
            <a:r>
              <a:rPr lang="it-IT" b="1" dirty="0"/>
              <a:t>Blocco di Elaborazione</a:t>
            </a:r>
          </a:p>
        </p:txBody>
      </p:sp>
      <p:sp>
        <p:nvSpPr>
          <p:cNvPr id="6" name="Segnaposto contenuto 2">
            <a:extLst>
              <a:ext uri="{FF2B5EF4-FFF2-40B4-BE49-F238E27FC236}">
                <a16:creationId xmlns:a16="http://schemas.microsoft.com/office/drawing/2014/main" id="{5DCC1689-53FF-14E8-2E9D-39F3D4B178A9}"/>
              </a:ext>
            </a:extLst>
          </p:cNvPr>
          <p:cNvSpPr txBox="1">
            <a:spLocks/>
          </p:cNvSpPr>
          <p:nvPr/>
        </p:nvSpPr>
        <p:spPr>
          <a:xfrm>
            <a:off x="6174715" y="1585913"/>
            <a:ext cx="5400000" cy="1080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it-IT" b="1" dirty="0"/>
              <a:t>Blocco di decisione (condizionale)</a:t>
            </a:r>
          </a:p>
        </p:txBody>
      </p:sp>
      <p:sp>
        <p:nvSpPr>
          <p:cNvPr id="7" name="Segnaposto contenuto 2">
            <a:extLst>
              <a:ext uri="{FF2B5EF4-FFF2-40B4-BE49-F238E27FC236}">
                <a16:creationId xmlns:a16="http://schemas.microsoft.com/office/drawing/2014/main" id="{02EA6E9D-4548-1557-3CCB-7B2AAB54A340}"/>
              </a:ext>
            </a:extLst>
          </p:cNvPr>
          <p:cNvSpPr txBox="1">
            <a:spLocks/>
          </p:cNvSpPr>
          <p:nvPr/>
        </p:nvSpPr>
        <p:spPr>
          <a:xfrm>
            <a:off x="609562" y="2898403"/>
            <a:ext cx="5400000" cy="27404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anose="020B0604020202020204" pitchFamily="34" charset="0"/>
              <a:buNone/>
            </a:pPr>
            <a:r>
              <a:rPr lang="it-IT" sz="2400" dirty="0"/>
              <a:t>E’ un blocco di forma rettangolare che viene utilizzato per contenere istruzioni che effettuano trasformazione di dati</a:t>
            </a:r>
          </a:p>
        </p:txBody>
      </p:sp>
      <p:sp>
        <p:nvSpPr>
          <p:cNvPr id="8" name="Segnaposto contenuto 2">
            <a:extLst>
              <a:ext uri="{FF2B5EF4-FFF2-40B4-BE49-F238E27FC236}">
                <a16:creationId xmlns:a16="http://schemas.microsoft.com/office/drawing/2014/main" id="{26865994-ED26-CFFE-4E9A-8A2C6E2E6421}"/>
              </a:ext>
            </a:extLst>
          </p:cNvPr>
          <p:cNvSpPr txBox="1">
            <a:spLocks/>
          </p:cNvSpPr>
          <p:nvPr/>
        </p:nvSpPr>
        <p:spPr>
          <a:xfrm>
            <a:off x="6174715" y="2898403"/>
            <a:ext cx="5400000" cy="25738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anose="020B0604020202020204" pitchFamily="34" charset="0"/>
              <a:buNone/>
            </a:pPr>
            <a:r>
              <a:rPr lang="it-IT" sz="2400" dirty="0"/>
              <a:t>E’ un blocco di forma romboidale; al suo interno vengono effettuate operazioni di confronto (test) che si riassumono in domande che possono avere come risultato esclusivamente due valori: SÌ oppure NO (cioè VERO oppure FALSO); 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E0B44B84-B86C-DA71-ECC0-B32794916DC2}"/>
              </a:ext>
            </a:extLst>
          </p:cNvPr>
          <p:cNvSpPr/>
          <p:nvPr/>
        </p:nvSpPr>
        <p:spPr>
          <a:xfrm>
            <a:off x="11102565" y="6313102"/>
            <a:ext cx="865113" cy="413182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08847" tIns="54423" rIns="108847" bIns="54423" anchor="t">
            <a:noAutofit/>
          </a:bodyPr>
          <a:lstStyle/>
          <a:p>
            <a:pPr algn="r">
              <a:lnSpc>
                <a:spcPct val="100000"/>
              </a:lnSpc>
            </a:pPr>
            <a:fld id="{18D8F640-23CB-49D8-8D89-6AD4D087BA15}" type="slidenum">
              <a:rPr lang="it-IT" sz="2177" spc="-1">
                <a:solidFill>
                  <a:srgbClr val="000000"/>
                </a:solidFill>
                <a:latin typeface="Arial"/>
                <a:ea typeface="DejaVu Sans"/>
              </a:rPr>
              <a:t>4</a:t>
            </a:fld>
            <a:endParaRPr lang="it-IT" sz="2177" spc="-1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86BB6391-2BA4-9FF6-C396-AC63D3C415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5777" y="4814778"/>
            <a:ext cx="2800741" cy="1648055"/>
          </a:xfrm>
          <a:prstGeom prst="rect">
            <a:avLst/>
          </a:prstGeom>
        </p:spPr>
      </p:pic>
      <p:pic>
        <p:nvPicPr>
          <p:cNvPr id="13" name="Immagine 12">
            <a:extLst>
              <a:ext uri="{FF2B5EF4-FFF2-40B4-BE49-F238E27FC236}">
                <a16:creationId xmlns:a16="http://schemas.microsoft.com/office/drawing/2014/main" id="{76E41379-2085-03BB-1FC5-9F5491CAB28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995" r="4288"/>
          <a:stretch/>
        </p:blipFill>
        <p:spPr>
          <a:xfrm>
            <a:off x="7032228" y="5140371"/>
            <a:ext cx="3216517" cy="1585913"/>
          </a:xfrm>
          <a:prstGeom prst="rect">
            <a:avLst/>
          </a:prstGeom>
        </p:spPr>
      </p:pic>
      <p:sp>
        <p:nvSpPr>
          <p:cNvPr id="14" name="Segnaposto contenuto 2">
            <a:extLst>
              <a:ext uri="{FF2B5EF4-FFF2-40B4-BE49-F238E27FC236}">
                <a16:creationId xmlns:a16="http://schemas.microsoft.com/office/drawing/2014/main" id="{97DFE310-79EC-9363-5BE2-84E463624695}"/>
              </a:ext>
            </a:extLst>
          </p:cNvPr>
          <p:cNvSpPr txBox="1">
            <a:spLocks/>
          </p:cNvSpPr>
          <p:nvPr/>
        </p:nvSpPr>
        <p:spPr>
          <a:xfrm>
            <a:off x="609562" y="2905155"/>
            <a:ext cx="5400000" cy="2520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anose="020B0604020202020204" pitchFamily="34" charset="0"/>
              <a:buNone/>
            </a:pPr>
            <a:r>
              <a:rPr lang="it-IT" sz="2400" dirty="0"/>
              <a:t>E’ un blocco di forma rettangolare che viene utilizzato per contenere istruzioni che effettuano trasformazione di dati</a:t>
            </a:r>
          </a:p>
        </p:txBody>
      </p:sp>
      <p:sp>
        <p:nvSpPr>
          <p:cNvPr id="15" name="Segnaposto contenuto 2">
            <a:extLst>
              <a:ext uri="{FF2B5EF4-FFF2-40B4-BE49-F238E27FC236}">
                <a16:creationId xmlns:a16="http://schemas.microsoft.com/office/drawing/2014/main" id="{5A6684E6-CC63-1FD4-A1D9-2A0098B82F1D}"/>
              </a:ext>
            </a:extLst>
          </p:cNvPr>
          <p:cNvSpPr txBox="1">
            <a:spLocks/>
          </p:cNvSpPr>
          <p:nvPr/>
        </p:nvSpPr>
        <p:spPr>
          <a:xfrm>
            <a:off x="6174715" y="2905155"/>
            <a:ext cx="5400000" cy="2520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anose="020B0604020202020204" pitchFamily="34" charset="0"/>
              <a:buNone/>
            </a:pPr>
            <a:r>
              <a:rPr lang="it-IT" sz="2400" dirty="0"/>
              <a:t>E’ un blocco di forma romboidale; al suo interno vengono effettuate operazioni di confronto (test) che si riassumono in domande che possono avere come risultato esclusivamente due valori: SÌ oppure NO (cioè VERO oppure FALSO); </a:t>
            </a:r>
          </a:p>
        </p:txBody>
      </p:sp>
    </p:spTree>
    <p:extLst>
      <p:ext uri="{BB962C8B-B14F-4D97-AF65-F5344CB8AC3E}">
        <p14:creationId xmlns:p14="http://schemas.microsoft.com/office/powerpoint/2010/main" val="16199548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42DBD6-E04E-B8AC-7AD8-2D09D75127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DC6A888-4543-ED81-3154-7E27002EE1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Le congiunzioni tra i blocchi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53ECD9F-C0BE-7ADE-A220-F2A554DC5833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09561" y="2490373"/>
            <a:ext cx="5400000" cy="1080000"/>
          </a:xfrm>
        </p:spPr>
        <p:txBody>
          <a:bodyPr/>
          <a:lstStyle/>
          <a:p>
            <a:pPr marL="0" indent="0">
              <a:buNone/>
            </a:pPr>
            <a:r>
              <a:rPr lang="it-IT" b="1" dirty="0"/>
              <a:t>Frecce (arco orientato)</a:t>
            </a:r>
          </a:p>
        </p:txBody>
      </p:sp>
      <p:sp>
        <p:nvSpPr>
          <p:cNvPr id="6" name="Segnaposto contenuto 2">
            <a:extLst>
              <a:ext uri="{FF2B5EF4-FFF2-40B4-BE49-F238E27FC236}">
                <a16:creationId xmlns:a16="http://schemas.microsoft.com/office/drawing/2014/main" id="{2D6F06BB-C205-08E4-9FCA-127FD0492325}"/>
              </a:ext>
            </a:extLst>
          </p:cNvPr>
          <p:cNvSpPr txBox="1">
            <a:spLocks/>
          </p:cNvSpPr>
          <p:nvPr/>
        </p:nvSpPr>
        <p:spPr>
          <a:xfrm>
            <a:off x="6174715" y="2490373"/>
            <a:ext cx="5400000" cy="1080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it-IT" b="1" dirty="0"/>
              <a:t>Nodi di congiunzione</a:t>
            </a:r>
          </a:p>
        </p:txBody>
      </p:sp>
      <p:sp>
        <p:nvSpPr>
          <p:cNvPr id="7" name="Segnaposto contenuto 2">
            <a:extLst>
              <a:ext uri="{FF2B5EF4-FFF2-40B4-BE49-F238E27FC236}">
                <a16:creationId xmlns:a16="http://schemas.microsoft.com/office/drawing/2014/main" id="{AB0E7D8D-700F-174C-D6B3-AB4F6FA99B53}"/>
              </a:ext>
            </a:extLst>
          </p:cNvPr>
          <p:cNvSpPr txBox="1">
            <a:spLocks/>
          </p:cNvSpPr>
          <p:nvPr/>
        </p:nvSpPr>
        <p:spPr>
          <a:xfrm>
            <a:off x="609562" y="3226393"/>
            <a:ext cx="5400000" cy="2520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anose="020B0604020202020204" pitchFamily="34" charset="0"/>
              <a:buNone/>
            </a:pPr>
            <a:r>
              <a:rPr lang="it-IT" sz="2400" dirty="0"/>
              <a:t>Le frecce (o arco orientato) sono delle linee che indicano il verso di percorrenza; </a:t>
            </a:r>
          </a:p>
        </p:txBody>
      </p:sp>
      <p:sp>
        <p:nvSpPr>
          <p:cNvPr id="8" name="Segnaposto contenuto 2">
            <a:extLst>
              <a:ext uri="{FF2B5EF4-FFF2-40B4-BE49-F238E27FC236}">
                <a16:creationId xmlns:a16="http://schemas.microsoft.com/office/drawing/2014/main" id="{22E02EA0-2001-6C8D-7CF9-3E15192D056B}"/>
              </a:ext>
            </a:extLst>
          </p:cNvPr>
          <p:cNvSpPr txBox="1">
            <a:spLocks/>
          </p:cNvSpPr>
          <p:nvPr/>
        </p:nvSpPr>
        <p:spPr>
          <a:xfrm>
            <a:off x="6174715" y="3226393"/>
            <a:ext cx="5400000" cy="2520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anose="020B0604020202020204" pitchFamily="34" charset="0"/>
              <a:buNone/>
            </a:pPr>
            <a:r>
              <a:rPr lang="it-IT" sz="2400" dirty="0"/>
              <a:t>Indicano un punto in cui due percorsi alternativi si ricongiungono per poi proseguire insieme il resto dell’algoritmo;</a:t>
            </a:r>
          </a:p>
          <a:p>
            <a:pPr marL="0" indent="0" algn="just">
              <a:buFont typeface="Arial" panose="020B0604020202020204" pitchFamily="34" charset="0"/>
              <a:buNone/>
            </a:pPr>
            <a:endParaRPr lang="it-IT" sz="2400" dirty="0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63DAF272-EEFE-FEFB-DFA5-4B018A66223C}"/>
              </a:ext>
            </a:extLst>
          </p:cNvPr>
          <p:cNvSpPr/>
          <p:nvPr/>
        </p:nvSpPr>
        <p:spPr>
          <a:xfrm>
            <a:off x="11102565" y="6313102"/>
            <a:ext cx="865113" cy="413182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08847" tIns="54423" rIns="108847" bIns="54423" anchor="t">
            <a:noAutofit/>
          </a:bodyPr>
          <a:lstStyle/>
          <a:p>
            <a:pPr algn="r">
              <a:lnSpc>
                <a:spcPct val="100000"/>
              </a:lnSpc>
            </a:pPr>
            <a:fld id="{18D8F640-23CB-49D8-8D89-6AD4D087BA15}" type="slidenum">
              <a:rPr lang="it-IT" sz="2177" spc="-1">
                <a:solidFill>
                  <a:srgbClr val="000000"/>
                </a:solidFill>
                <a:latin typeface="Arial"/>
                <a:ea typeface="DejaVu Sans"/>
              </a:rPr>
              <a:t>5</a:t>
            </a:fld>
            <a:endParaRPr lang="it-IT" sz="2177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B4FB5D8A-03FC-3EC2-23E5-B20F16657FB7}"/>
              </a:ext>
            </a:extLst>
          </p:cNvPr>
          <p:cNvSpPr txBox="1"/>
          <p:nvPr/>
        </p:nvSpPr>
        <p:spPr>
          <a:xfrm>
            <a:off x="609560" y="1462607"/>
            <a:ext cx="1096515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3200" dirty="0"/>
              <a:t>I blocchi vengono </a:t>
            </a:r>
            <a:r>
              <a:rPr lang="it-IT" sz="3200" b="1" dirty="0">
                <a:solidFill>
                  <a:srgbClr val="FF0000"/>
                </a:solidFill>
              </a:rPr>
              <a:t>collegati</a:t>
            </a:r>
            <a:r>
              <a:rPr lang="it-IT" sz="3200" dirty="0"/>
              <a:t> tra di loro nei flow chart con:</a:t>
            </a:r>
          </a:p>
        </p:txBody>
      </p:sp>
      <p:pic>
        <p:nvPicPr>
          <p:cNvPr id="12" name="Immagine 11">
            <a:extLst>
              <a:ext uri="{FF2B5EF4-FFF2-40B4-BE49-F238E27FC236}">
                <a16:creationId xmlns:a16="http://schemas.microsoft.com/office/drawing/2014/main" id="{C352240B-4FC5-BC12-8F68-CA25C8EA21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5912" y="5114858"/>
            <a:ext cx="4172532" cy="1047896"/>
          </a:xfrm>
          <a:prstGeom prst="rect">
            <a:avLst/>
          </a:prstGeom>
        </p:spPr>
      </p:pic>
      <p:pic>
        <p:nvPicPr>
          <p:cNvPr id="15" name="Immagine 14">
            <a:extLst>
              <a:ext uri="{FF2B5EF4-FFF2-40B4-BE49-F238E27FC236}">
                <a16:creationId xmlns:a16="http://schemas.microsoft.com/office/drawing/2014/main" id="{8CD1AD94-8027-AABE-6C3C-1206CC7D72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8930" y="4892593"/>
            <a:ext cx="4801270" cy="1400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5819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30350DF-DCAC-0790-DE75-39EB439B26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Il concetto di variabile e di costante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6F01858-3821-F3EF-C322-BBE9C6BDDDA7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it-IT" dirty="0"/>
              <a:t>Prima di continuare è opportuno approfondire un concetto basilare nella programmazione, quello di </a:t>
            </a:r>
            <a:r>
              <a:rPr lang="it-IT" dirty="0">
                <a:solidFill>
                  <a:srgbClr val="FF0000"/>
                </a:solidFill>
              </a:rPr>
              <a:t>variabile</a:t>
            </a:r>
            <a:r>
              <a:rPr lang="it-IT" dirty="0"/>
              <a:t> e </a:t>
            </a:r>
            <a:r>
              <a:rPr lang="it-IT" dirty="0">
                <a:solidFill>
                  <a:srgbClr val="FF0000"/>
                </a:solidFill>
              </a:rPr>
              <a:t>costante</a:t>
            </a:r>
          </a:p>
          <a:p>
            <a:pPr marL="0" indent="0">
              <a:buNone/>
            </a:pPr>
            <a:r>
              <a:rPr lang="it-IT" sz="3200" b="1" dirty="0"/>
              <a:t>Le variabili</a:t>
            </a:r>
          </a:p>
          <a:p>
            <a:r>
              <a:rPr lang="it-IT" dirty="0"/>
              <a:t>Le variabili sono gli oggetti elaborati dalle istruzioni del programma. Le variabili sono dei </a:t>
            </a:r>
            <a:r>
              <a:rPr lang="it-IT" dirty="0">
                <a:solidFill>
                  <a:srgbClr val="FF0000"/>
                </a:solidFill>
              </a:rPr>
              <a:t>contenitori</a:t>
            </a:r>
            <a:r>
              <a:rPr lang="it-IT" dirty="0"/>
              <a:t> (praticamente delle aree di memoria RAM) dove vengono depositati i dati prima (e dopo) le elaborazioni.</a:t>
            </a:r>
          </a:p>
          <a:p>
            <a:r>
              <a:rPr lang="it-IT" dirty="0"/>
              <a:t>Il programmatore dà a ciascuna variabile un </a:t>
            </a:r>
            <a:r>
              <a:rPr lang="it-IT" dirty="0">
                <a:solidFill>
                  <a:srgbClr val="FF0000"/>
                </a:solidFill>
              </a:rPr>
              <a:t>nome</a:t>
            </a:r>
            <a:r>
              <a:rPr lang="it-IT" dirty="0"/>
              <a:t> (</a:t>
            </a:r>
            <a:r>
              <a:rPr lang="it-IT" dirty="0">
                <a:solidFill>
                  <a:srgbClr val="FF0000"/>
                </a:solidFill>
              </a:rPr>
              <a:t>identificatore</a:t>
            </a:r>
            <a:r>
              <a:rPr lang="it-IT" dirty="0"/>
              <a:t>) in modo da poterle distinguere. </a:t>
            </a:r>
          </a:p>
          <a:p>
            <a:r>
              <a:rPr lang="it-IT" dirty="0"/>
              <a:t>E’ importante dare alla variabile un </a:t>
            </a:r>
            <a:r>
              <a:rPr lang="it-IT" dirty="0">
                <a:solidFill>
                  <a:srgbClr val="FF0000"/>
                </a:solidFill>
              </a:rPr>
              <a:t>nome significativo</a:t>
            </a:r>
            <a:r>
              <a:rPr lang="it-IT" dirty="0"/>
              <a:t>.</a:t>
            </a:r>
          </a:p>
          <a:p>
            <a:pPr marL="0" indent="0">
              <a:buNone/>
            </a:pPr>
            <a:r>
              <a:rPr lang="it-IT" sz="3200" b="1" dirty="0"/>
              <a:t>Le costanti</a:t>
            </a:r>
          </a:p>
          <a:p>
            <a:r>
              <a:rPr lang="it-IT" dirty="0"/>
              <a:t>Sono contenitori il cui valore non cambia mai durante l’esecuzione 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AFF646CB-C90F-D04D-D01B-5080A048F121}"/>
              </a:ext>
            </a:extLst>
          </p:cNvPr>
          <p:cNvSpPr/>
          <p:nvPr/>
        </p:nvSpPr>
        <p:spPr>
          <a:xfrm>
            <a:off x="11102565" y="6313102"/>
            <a:ext cx="865113" cy="413182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08847" tIns="54423" rIns="108847" bIns="54423" anchor="t">
            <a:noAutofit/>
          </a:bodyPr>
          <a:lstStyle/>
          <a:p>
            <a:pPr algn="r">
              <a:lnSpc>
                <a:spcPct val="100000"/>
              </a:lnSpc>
            </a:pPr>
            <a:fld id="{18D8F640-23CB-49D8-8D89-6AD4D087BA15}" type="slidenum">
              <a:rPr lang="it-IT" sz="2177" spc="-1">
                <a:solidFill>
                  <a:srgbClr val="000000"/>
                </a:solidFill>
                <a:latin typeface="Arial"/>
                <a:ea typeface="DejaVu Sans"/>
              </a:rPr>
              <a:t>6</a:t>
            </a:fld>
            <a:endParaRPr lang="it-IT" sz="2177" spc="-1" dirty="0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666981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4693180-486D-8879-EFA1-FFD649AD67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L’assegnazione delle variabili </a:t>
            </a:r>
          </a:p>
        </p:txBody>
      </p:sp>
      <p:sp>
        <p:nvSpPr>
          <p:cNvPr id="9" name="Segnaposto contenuto 8">
            <a:extLst>
              <a:ext uri="{FF2B5EF4-FFF2-40B4-BE49-F238E27FC236}">
                <a16:creationId xmlns:a16="http://schemas.microsoft.com/office/drawing/2014/main" id="{5E097C42-B174-DA06-2F95-54C6EE830ECD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09562" y="1585912"/>
            <a:ext cx="5486438" cy="4765192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it-IT" dirty="0"/>
              <a:t>L’operazione tipica che viene eseguita su una variabile è l’</a:t>
            </a:r>
            <a:r>
              <a:rPr lang="it-IT" dirty="0">
                <a:solidFill>
                  <a:srgbClr val="FF0000"/>
                </a:solidFill>
              </a:rPr>
              <a:t>assegnazione</a:t>
            </a:r>
            <a:r>
              <a:rPr lang="it-IT" dirty="0"/>
              <a:t> e corrisponde all’inserimento di un valore nel contenitore della variabile  </a:t>
            </a:r>
            <a:r>
              <a:rPr lang="it-IT" dirty="0">
                <a:solidFill>
                  <a:srgbClr val="0070C0"/>
                </a:solidFill>
              </a:rPr>
              <a:t>sostituendo</a:t>
            </a:r>
            <a:r>
              <a:rPr lang="it-IT" dirty="0"/>
              <a:t> il valore precedentemente contenuto.</a:t>
            </a:r>
          </a:p>
          <a:p>
            <a:pPr marL="0" indent="0" algn="just">
              <a:buNone/>
            </a:pPr>
            <a:r>
              <a:rPr lang="it-IT" dirty="0"/>
              <a:t>L’operazione di assegnazione è una freccia orientata da destra verso sinistra </a:t>
            </a:r>
            <a:r>
              <a:rPr lang="it-IT" dirty="0">
                <a:sym typeface="Wingdings" panose="05000000000000000000" pitchFamily="2" charset="2"/>
              </a:rPr>
              <a:t> per indicare che tutto quello che è a destra della freccia è assegnato al contenitore della variabile.</a:t>
            </a:r>
            <a:endParaRPr lang="it-IT" dirty="0"/>
          </a:p>
        </p:txBody>
      </p:sp>
      <p:pic>
        <p:nvPicPr>
          <p:cNvPr id="11" name="Immagine 10">
            <a:extLst>
              <a:ext uri="{FF2B5EF4-FFF2-40B4-BE49-F238E27FC236}">
                <a16:creationId xmlns:a16="http://schemas.microsoft.com/office/drawing/2014/main" id="{91206297-B267-BA47-670A-83AE409493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98973" y="1872907"/>
            <a:ext cx="4594046" cy="2924876"/>
          </a:xfrm>
          <a:prstGeom prst="rect">
            <a:avLst/>
          </a:prstGeom>
        </p:spPr>
      </p:pic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299581A3-6B36-F84E-3FC6-B247296F343F}"/>
              </a:ext>
            </a:extLst>
          </p:cNvPr>
          <p:cNvSpPr txBox="1"/>
          <p:nvPr/>
        </p:nvSpPr>
        <p:spPr>
          <a:xfrm>
            <a:off x="6520069" y="5029200"/>
            <a:ext cx="5448811" cy="120032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it-IT" b="1" dirty="0"/>
              <a:t>Esempio</a:t>
            </a:r>
            <a:endParaRPr lang="it-IT" dirty="0"/>
          </a:p>
          <a:p>
            <a:r>
              <a:rPr lang="it-IT" dirty="0"/>
              <a:t>1) Definire 4 variabili, una per ogni cilindro, dare un nome (identificatore) significativo e assegnare il valore</a:t>
            </a:r>
          </a:p>
          <a:p>
            <a:r>
              <a:rPr lang="it-IT" dirty="0"/>
              <a:t>2) Cosa succede se usiamo una sola variabile?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458B54AA-9286-D9D5-0011-D751CEAB97ED}"/>
              </a:ext>
            </a:extLst>
          </p:cNvPr>
          <p:cNvSpPr/>
          <p:nvPr/>
        </p:nvSpPr>
        <p:spPr>
          <a:xfrm>
            <a:off x="11102565" y="6313102"/>
            <a:ext cx="865113" cy="413182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08847" tIns="54423" rIns="108847" bIns="54423" anchor="t">
            <a:noAutofit/>
          </a:bodyPr>
          <a:lstStyle/>
          <a:p>
            <a:pPr algn="r">
              <a:lnSpc>
                <a:spcPct val="100000"/>
              </a:lnSpc>
            </a:pPr>
            <a:fld id="{18D8F640-23CB-49D8-8D89-6AD4D087BA15}" type="slidenum">
              <a:rPr lang="it-IT" sz="2177" spc="-1">
                <a:solidFill>
                  <a:srgbClr val="000000"/>
                </a:solidFill>
                <a:latin typeface="Arial"/>
                <a:ea typeface="DejaVu Sans"/>
              </a:rPr>
              <a:t>7</a:t>
            </a:fld>
            <a:endParaRPr lang="it-IT" sz="2177" spc="-1" dirty="0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458482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8FACFA-7ED9-BDAE-019B-AE5A3DFD98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4A4DC32-41C4-CD97-38FF-77A9A37B32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Esempi di assegnazione delle variabili </a:t>
            </a:r>
          </a:p>
        </p:txBody>
      </p:sp>
      <p:graphicFrame>
        <p:nvGraphicFramePr>
          <p:cNvPr id="3" name="Tabella 2">
            <a:extLst>
              <a:ext uri="{FF2B5EF4-FFF2-40B4-BE49-F238E27FC236}">
                <a16:creationId xmlns:a16="http://schemas.microsoft.com/office/drawing/2014/main" id="{F053E77E-BFAB-4600-125E-330570C3EB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0564041"/>
              </p:ext>
            </p:extLst>
          </p:nvPr>
        </p:nvGraphicFramePr>
        <p:xfrm>
          <a:off x="715617" y="1332012"/>
          <a:ext cx="5078896" cy="184851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97634">
                  <a:extLst>
                    <a:ext uri="{9D8B030D-6E8A-4147-A177-3AD203B41FA5}">
                      <a16:colId xmlns:a16="http://schemas.microsoft.com/office/drawing/2014/main" val="3332466667"/>
                    </a:ext>
                  </a:extLst>
                </a:gridCol>
                <a:gridCol w="1697634">
                  <a:extLst>
                    <a:ext uri="{9D8B030D-6E8A-4147-A177-3AD203B41FA5}">
                      <a16:colId xmlns:a16="http://schemas.microsoft.com/office/drawing/2014/main" val="2857113821"/>
                    </a:ext>
                  </a:extLst>
                </a:gridCol>
                <a:gridCol w="1683628">
                  <a:extLst>
                    <a:ext uri="{9D8B030D-6E8A-4147-A177-3AD203B41FA5}">
                      <a16:colId xmlns:a16="http://schemas.microsoft.com/office/drawing/2014/main" val="1222583821"/>
                    </a:ext>
                  </a:extLst>
                </a:gridCol>
              </a:tblGrid>
              <a:tr h="468546">
                <a:tc rowSpan="2">
                  <a:txBody>
                    <a:bodyPr/>
                    <a:lstStyle/>
                    <a:p>
                      <a:r>
                        <a:rPr lang="it-IT" dirty="0"/>
                        <a:t>Assegnare un valore ad una variabile</a:t>
                      </a:r>
                    </a:p>
                    <a:p>
                      <a:endParaRPr lang="it-IT" dirty="0"/>
                    </a:p>
                    <a:p>
                      <a:r>
                        <a:rPr lang="it-IT" dirty="0"/>
                        <a:t>A </a:t>
                      </a:r>
                      <a:r>
                        <a:rPr lang="it-IT" dirty="0">
                          <a:sym typeface="Wingdings" panose="05000000000000000000" pitchFamily="2" charset="2"/>
                        </a:rPr>
                        <a:t> 9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b="1" dirty="0"/>
                        <a:t>Prima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b="1" dirty="0"/>
                        <a:t>Dopo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6150559"/>
                  </a:ext>
                </a:extLst>
              </a:tr>
              <a:tr h="1379965">
                <a:tc vMerge="1"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8928455"/>
                  </a:ext>
                </a:extLst>
              </a:tr>
            </a:tbl>
          </a:graphicData>
        </a:graphic>
      </p:graphicFrame>
      <p:pic>
        <p:nvPicPr>
          <p:cNvPr id="5" name="Immagine 4">
            <a:extLst>
              <a:ext uri="{FF2B5EF4-FFF2-40B4-BE49-F238E27FC236}">
                <a16:creationId xmlns:a16="http://schemas.microsoft.com/office/drawing/2014/main" id="{C9AC8C94-EA0A-86ED-1134-05442D14DF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5353" y="1844041"/>
            <a:ext cx="1419423" cy="1219370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C06A2E9D-44DF-83F4-6754-AB0F35189C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4648" y="1844041"/>
            <a:ext cx="1476581" cy="1247949"/>
          </a:xfrm>
          <a:prstGeom prst="rect">
            <a:avLst/>
          </a:prstGeom>
        </p:spPr>
      </p:pic>
      <p:graphicFrame>
        <p:nvGraphicFramePr>
          <p:cNvPr id="10" name="Tabella 9">
            <a:extLst>
              <a:ext uri="{FF2B5EF4-FFF2-40B4-BE49-F238E27FC236}">
                <a16:creationId xmlns:a16="http://schemas.microsoft.com/office/drawing/2014/main" id="{90AF57F5-0487-1882-1EF0-EE21760A924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4081213"/>
              </p:ext>
            </p:extLst>
          </p:nvPr>
        </p:nvGraphicFramePr>
        <p:xfrm>
          <a:off x="708819" y="3428999"/>
          <a:ext cx="5078896" cy="295192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97634">
                  <a:extLst>
                    <a:ext uri="{9D8B030D-6E8A-4147-A177-3AD203B41FA5}">
                      <a16:colId xmlns:a16="http://schemas.microsoft.com/office/drawing/2014/main" val="3332466667"/>
                    </a:ext>
                  </a:extLst>
                </a:gridCol>
                <a:gridCol w="1697634">
                  <a:extLst>
                    <a:ext uri="{9D8B030D-6E8A-4147-A177-3AD203B41FA5}">
                      <a16:colId xmlns:a16="http://schemas.microsoft.com/office/drawing/2014/main" val="2857113821"/>
                    </a:ext>
                  </a:extLst>
                </a:gridCol>
                <a:gridCol w="1683628">
                  <a:extLst>
                    <a:ext uri="{9D8B030D-6E8A-4147-A177-3AD203B41FA5}">
                      <a16:colId xmlns:a16="http://schemas.microsoft.com/office/drawing/2014/main" val="1222583821"/>
                    </a:ext>
                  </a:extLst>
                </a:gridCol>
              </a:tblGrid>
              <a:tr h="466307">
                <a:tc rowSpan="2">
                  <a:txBody>
                    <a:bodyPr/>
                    <a:lstStyle/>
                    <a:p>
                      <a:r>
                        <a:rPr lang="it-IT" dirty="0"/>
                        <a:t>Assegnare a una variabile il valore di un’altra variabile</a:t>
                      </a:r>
                    </a:p>
                    <a:p>
                      <a:endParaRPr lang="it-IT" dirty="0"/>
                    </a:p>
                    <a:p>
                      <a:r>
                        <a:rPr lang="it-IT" dirty="0"/>
                        <a:t>B </a:t>
                      </a:r>
                      <a:r>
                        <a:rPr lang="it-IT" dirty="0">
                          <a:sym typeface="Wingdings" panose="05000000000000000000" pitchFamily="2" charset="2"/>
                        </a:rPr>
                        <a:t> A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b="1" dirty="0"/>
                        <a:t>Prima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b="1" dirty="0"/>
                        <a:t>Dopo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6150559"/>
                  </a:ext>
                </a:extLst>
              </a:tr>
              <a:tr h="2485616">
                <a:tc vMerge="1"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8928455"/>
                  </a:ext>
                </a:extLst>
              </a:tr>
            </a:tbl>
          </a:graphicData>
        </a:graphic>
      </p:graphicFrame>
      <p:pic>
        <p:nvPicPr>
          <p:cNvPr id="16" name="Immagine 15">
            <a:extLst>
              <a:ext uri="{FF2B5EF4-FFF2-40B4-BE49-F238E27FC236}">
                <a16:creationId xmlns:a16="http://schemas.microsoft.com/office/drawing/2014/main" id="{F9008B18-E39D-1A81-0BB0-1047F6A207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51841" y="3996041"/>
            <a:ext cx="1609950" cy="2305372"/>
          </a:xfrm>
          <a:prstGeom prst="rect">
            <a:avLst/>
          </a:prstGeom>
        </p:spPr>
      </p:pic>
      <p:pic>
        <p:nvPicPr>
          <p:cNvPr id="18" name="Immagine 17">
            <a:extLst>
              <a:ext uri="{FF2B5EF4-FFF2-40B4-BE49-F238E27FC236}">
                <a16:creationId xmlns:a16="http://schemas.microsoft.com/office/drawing/2014/main" id="{29AA48F1-82AB-3EA6-4464-30762E6FB2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0809" y="4009092"/>
            <a:ext cx="1514686" cy="2219635"/>
          </a:xfrm>
          <a:prstGeom prst="rect">
            <a:avLst/>
          </a:prstGeom>
        </p:spPr>
      </p:pic>
      <p:graphicFrame>
        <p:nvGraphicFramePr>
          <p:cNvPr id="19" name="Tabella 18">
            <a:extLst>
              <a:ext uri="{FF2B5EF4-FFF2-40B4-BE49-F238E27FC236}">
                <a16:creationId xmlns:a16="http://schemas.microsoft.com/office/drawing/2014/main" id="{A7B3CC31-5663-EC12-7721-F4B90601CC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7759502"/>
              </p:ext>
            </p:extLst>
          </p:nvPr>
        </p:nvGraphicFramePr>
        <p:xfrm>
          <a:off x="6310791" y="3449046"/>
          <a:ext cx="5078896" cy="295192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97634">
                  <a:extLst>
                    <a:ext uri="{9D8B030D-6E8A-4147-A177-3AD203B41FA5}">
                      <a16:colId xmlns:a16="http://schemas.microsoft.com/office/drawing/2014/main" val="3332466667"/>
                    </a:ext>
                  </a:extLst>
                </a:gridCol>
                <a:gridCol w="1697634">
                  <a:extLst>
                    <a:ext uri="{9D8B030D-6E8A-4147-A177-3AD203B41FA5}">
                      <a16:colId xmlns:a16="http://schemas.microsoft.com/office/drawing/2014/main" val="2857113821"/>
                    </a:ext>
                  </a:extLst>
                </a:gridCol>
                <a:gridCol w="1683628">
                  <a:extLst>
                    <a:ext uri="{9D8B030D-6E8A-4147-A177-3AD203B41FA5}">
                      <a16:colId xmlns:a16="http://schemas.microsoft.com/office/drawing/2014/main" val="1222583821"/>
                    </a:ext>
                  </a:extLst>
                </a:gridCol>
              </a:tblGrid>
              <a:tr h="466307">
                <a:tc rowSpan="2">
                  <a:txBody>
                    <a:bodyPr/>
                    <a:lstStyle/>
                    <a:p>
                      <a:r>
                        <a:rPr lang="it-IT" dirty="0"/>
                        <a:t>Modificare il valore di una variabile*</a:t>
                      </a:r>
                    </a:p>
                    <a:p>
                      <a:endParaRPr lang="it-IT" dirty="0"/>
                    </a:p>
                    <a:p>
                      <a:r>
                        <a:rPr lang="it-IT" dirty="0"/>
                        <a:t>A </a:t>
                      </a:r>
                      <a:r>
                        <a:rPr lang="it-IT" dirty="0">
                          <a:sym typeface="Wingdings" panose="05000000000000000000" pitchFamily="2" charset="2"/>
                        </a:rPr>
                        <a:t> A + B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b="1" dirty="0"/>
                        <a:t>Prima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b="1" dirty="0"/>
                        <a:t>Dopo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6150559"/>
                  </a:ext>
                </a:extLst>
              </a:tr>
              <a:tr h="2485616">
                <a:tc vMerge="1"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8928455"/>
                  </a:ext>
                </a:extLst>
              </a:tr>
            </a:tbl>
          </a:graphicData>
        </a:graphic>
      </p:graphicFrame>
      <p:graphicFrame>
        <p:nvGraphicFramePr>
          <p:cNvPr id="20" name="Tabella 19">
            <a:extLst>
              <a:ext uri="{FF2B5EF4-FFF2-40B4-BE49-F238E27FC236}">
                <a16:creationId xmlns:a16="http://schemas.microsoft.com/office/drawing/2014/main" id="{C02FCA70-CA68-DB4D-E2F9-FEF2626A614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7068268"/>
              </p:ext>
            </p:extLst>
          </p:nvPr>
        </p:nvGraphicFramePr>
        <p:xfrm>
          <a:off x="6310791" y="1371768"/>
          <a:ext cx="5078896" cy="184851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97634">
                  <a:extLst>
                    <a:ext uri="{9D8B030D-6E8A-4147-A177-3AD203B41FA5}">
                      <a16:colId xmlns:a16="http://schemas.microsoft.com/office/drawing/2014/main" val="3332466667"/>
                    </a:ext>
                  </a:extLst>
                </a:gridCol>
                <a:gridCol w="1697634">
                  <a:extLst>
                    <a:ext uri="{9D8B030D-6E8A-4147-A177-3AD203B41FA5}">
                      <a16:colId xmlns:a16="http://schemas.microsoft.com/office/drawing/2014/main" val="2857113821"/>
                    </a:ext>
                  </a:extLst>
                </a:gridCol>
                <a:gridCol w="1683628">
                  <a:extLst>
                    <a:ext uri="{9D8B030D-6E8A-4147-A177-3AD203B41FA5}">
                      <a16:colId xmlns:a16="http://schemas.microsoft.com/office/drawing/2014/main" val="1222583821"/>
                    </a:ext>
                  </a:extLst>
                </a:gridCol>
              </a:tblGrid>
              <a:tr h="468546">
                <a:tc rowSpan="2">
                  <a:txBody>
                    <a:bodyPr/>
                    <a:lstStyle/>
                    <a:p>
                      <a:r>
                        <a:rPr lang="it-IT" dirty="0"/>
                        <a:t>Incrementare il valore di una variabile*</a:t>
                      </a:r>
                    </a:p>
                    <a:p>
                      <a:endParaRPr lang="it-IT" dirty="0"/>
                    </a:p>
                    <a:p>
                      <a:r>
                        <a:rPr lang="it-IT" dirty="0"/>
                        <a:t>A </a:t>
                      </a:r>
                      <a:r>
                        <a:rPr lang="it-IT" dirty="0">
                          <a:sym typeface="Wingdings" panose="05000000000000000000" pitchFamily="2" charset="2"/>
                        </a:rPr>
                        <a:t> A + 1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b="1" dirty="0"/>
                        <a:t>Prima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b="1" dirty="0"/>
                        <a:t>Dopo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6150559"/>
                  </a:ext>
                </a:extLst>
              </a:tr>
              <a:tr h="1379965">
                <a:tc vMerge="1"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8928455"/>
                  </a:ext>
                </a:extLst>
              </a:tr>
            </a:tbl>
          </a:graphicData>
        </a:graphic>
      </p:graphicFrame>
      <p:pic>
        <p:nvPicPr>
          <p:cNvPr id="22" name="Immagine 21">
            <a:extLst>
              <a:ext uri="{FF2B5EF4-FFF2-40B4-BE49-F238E27FC236}">
                <a16:creationId xmlns:a16="http://schemas.microsoft.com/office/drawing/2014/main" id="{0E9152C7-282A-058F-E816-223828FD127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45290" y="1939305"/>
            <a:ext cx="1409897" cy="1152686"/>
          </a:xfrm>
          <a:prstGeom prst="rect">
            <a:avLst/>
          </a:prstGeom>
        </p:spPr>
      </p:pic>
      <p:pic>
        <p:nvPicPr>
          <p:cNvPr id="24" name="Immagine 23">
            <a:extLst>
              <a:ext uri="{FF2B5EF4-FFF2-40B4-BE49-F238E27FC236}">
                <a16:creationId xmlns:a16="http://schemas.microsoft.com/office/drawing/2014/main" id="{645AD486-7AAD-5875-52D4-5207DB8C1D7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774883" y="1910725"/>
            <a:ext cx="1552792" cy="1181265"/>
          </a:xfrm>
          <a:prstGeom prst="rect">
            <a:avLst/>
          </a:prstGeom>
        </p:spPr>
      </p:pic>
      <p:pic>
        <p:nvPicPr>
          <p:cNvPr id="26" name="Immagine 25">
            <a:extLst>
              <a:ext uri="{FF2B5EF4-FFF2-40B4-BE49-F238E27FC236}">
                <a16:creationId xmlns:a16="http://schemas.microsoft.com/office/drawing/2014/main" id="{EB37CA3D-8312-27D6-6A68-3EAE54F8DDE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92895" y="3996041"/>
            <a:ext cx="1514686" cy="2305372"/>
          </a:xfrm>
          <a:prstGeom prst="rect">
            <a:avLst/>
          </a:prstGeom>
        </p:spPr>
      </p:pic>
      <p:pic>
        <p:nvPicPr>
          <p:cNvPr id="28" name="Immagine 27">
            <a:extLst>
              <a:ext uri="{FF2B5EF4-FFF2-40B4-BE49-F238E27FC236}">
                <a16:creationId xmlns:a16="http://schemas.microsoft.com/office/drawing/2014/main" id="{AF649FCF-04D6-F440-E781-ED8AF629BE7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769976" y="4009092"/>
            <a:ext cx="1552792" cy="2257740"/>
          </a:xfrm>
          <a:prstGeom prst="rect">
            <a:avLst/>
          </a:prstGeom>
        </p:spPr>
      </p:pic>
      <p:sp>
        <p:nvSpPr>
          <p:cNvPr id="31" name="Rettangolo 30">
            <a:extLst>
              <a:ext uri="{FF2B5EF4-FFF2-40B4-BE49-F238E27FC236}">
                <a16:creationId xmlns:a16="http://schemas.microsoft.com/office/drawing/2014/main" id="{946CE1C9-9266-0B2D-19CD-D7C29FBC0942}"/>
              </a:ext>
            </a:extLst>
          </p:cNvPr>
          <p:cNvSpPr/>
          <p:nvPr/>
        </p:nvSpPr>
        <p:spPr>
          <a:xfrm>
            <a:off x="11102565" y="6313102"/>
            <a:ext cx="865113" cy="413182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08847" tIns="54423" rIns="108847" bIns="54423" anchor="t">
            <a:noAutofit/>
          </a:bodyPr>
          <a:lstStyle/>
          <a:p>
            <a:pPr algn="r">
              <a:lnSpc>
                <a:spcPct val="100000"/>
              </a:lnSpc>
            </a:pPr>
            <a:fld id="{18D8F640-23CB-49D8-8D89-6AD4D087BA15}" type="slidenum">
              <a:rPr lang="it-IT" sz="2177" spc="-1">
                <a:solidFill>
                  <a:srgbClr val="000000"/>
                </a:solidFill>
                <a:latin typeface="Arial"/>
                <a:ea typeface="DejaVu Sans"/>
              </a:rPr>
              <a:t>8</a:t>
            </a:fld>
            <a:endParaRPr lang="it-IT" sz="2177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" name="CasellaDiTesto 32">
            <a:extLst>
              <a:ext uri="{FF2B5EF4-FFF2-40B4-BE49-F238E27FC236}">
                <a16:creationId xmlns:a16="http://schemas.microsoft.com/office/drawing/2014/main" id="{C54DA614-6A21-882D-19A9-D3C5215F5676}"/>
              </a:ext>
            </a:extLst>
          </p:cNvPr>
          <p:cNvSpPr txBox="1"/>
          <p:nvPr/>
        </p:nvSpPr>
        <p:spPr>
          <a:xfrm>
            <a:off x="609562" y="6458065"/>
            <a:ext cx="748333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it-IT" dirty="0"/>
              <a:t>(*) Nell’assegnazione è possibile utilizzare tutte le operazioni matematiche.</a:t>
            </a:r>
          </a:p>
        </p:txBody>
      </p:sp>
    </p:spTree>
    <p:extLst>
      <p:ext uri="{BB962C8B-B14F-4D97-AF65-F5344CB8AC3E}">
        <p14:creationId xmlns:p14="http://schemas.microsoft.com/office/powerpoint/2010/main" val="35056728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6AF1243-1461-0DD7-258D-BA55C54EE8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Gli schemi di composizione fondamentali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38DBFE3-CF5B-964A-A7B1-B3AF8BAE7FA9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it-IT" sz="3200" dirty="0"/>
              <a:t>Gli schemi di composizione fondamentali sono schemi di flusso che rappresentano le possibili situazioni che si possono incontrare nello sviluppo degli algoritmi:</a:t>
            </a:r>
          </a:p>
          <a:p>
            <a:r>
              <a:rPr lang="it-IT" sz="3200" dirty="0"/>
              <a:t>La sequenza</a:t>
            </a:r>
          </a:p>
          <a:p>
            <a:r>
              <a:rPr lang="it-IT" sz="3200" dirty="0"/>
              <a:t>La selezione</a:t>
            </a:r>
          </a:p>
          <a:p>
            <a:r>
              <a:rPr lang="it-IT" sz="3200" dirty="0"/>
              <a:t>La ripetizione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4271184A-7636-8746-62C1-97F0A6F0D85D}"/>
              </a:ext>
            </a:extLst>
          </p:cNvPr>
          <p:cNvSpPr/>
          <p:nvPr/>
        </p:nvSpPr>
        <p:spPr>
          <a:xfrm>
            <a:off x="11102565" y="6313102"/>
            <a:ext cx="865113" cy="413182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08847" tIns="54423" rIns="108847" bIns="54423" anchor="t">
            <a:noAutofit/>
          </a:bodyPr>
          <a:lstStyle/>
          <a:p>
            <a:pPr algn="r">
              <a:lnSpc>
                <a:spcPct val="100000"/>
              </a:lnSpc>
            </a:pPr>
            <a:fld id="{18D8F640-23CB-49D8-8D89-6AD4D087BA15}" type="slidenum">
              <a:rPr lang="it-IT" sz="2177" spc="-1">
                <a:solidFill>
                  <a:srgbClr val="000000"/>
                </a:solidFill>
                <a:latin typeface="Arial"/>
                <a:ea typeface="DejaVu Sans"/>
              </a:rPr>
              <a:t>9</a:t>
            </a:fld>
            <a:endParaRPr lang="it-IT" sz="2177" spc="-1" dirty="0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926554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682F892-8C23-3BE4-974D-1F8C797603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La sequenza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22E4597-19AB-9844-80FE-9C57CB63AC32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268122" y="2318414"/>
            <a:ext cx="3800391" cy="3029013"/>
          </a:xfrm>
        </p:spPr>
        <p:txBody>
          <a:bodyPr/>
          <a:lstStyle/>
          <a:p>
            <a:pPr marL="0" indent="0" algn="just">
              <a:buNone/>
            </a:pPr>
            <a:r>
              <a:rPr lang="it-IT" dirty="0"/>
              <a:t>La sequenza rappresenta la situazione algoritmica in cui si ha una serie di istruzioni di tipo azione che vengono eseguite una dopo l’altra</a:t>
            </a:r>
          </a:p>
        </p:txBody>
      </p:sp>
      <p:grpSp>
        <p:nvGrpSpPr>
          <p:cNvPr id="18" name="Gruppo 17">
            <a:extLst>
              <a:ext uri="{FF2B5EF4-FFF2-40B4-BE49-F238E27FC236}">
                <a16:creationId xmlns:a16="http://schemas.microsoft.com/office/drawing/2014/main" id="{CB99657D-7AD4-8D48-2812-8B8618E202D7}"/>
              </a:ext>
            </a:extLst>
          </p:cNvPr>
          <p:cNvGrpSpPr/>
          <p:nvPr/>
        </p:nvGrpSpPr>
        <p:grpSpPr>
          <a:xfrm>
            <a:off x="4233520" y="2140728"/>
            <a:ext cx="1858618" cy="2916245"/>
            <a:chOff x="3772466" y="1712465"/>
            <a:chExt cx="1858618" cy="2916245"/>
          </a:xfrm>
        </p:grpSpPr>
        <p:sp>
          <p:nvSpPr>
            <p:cNvPr id="4" name="Rettangolo 3">
              <a:extLst>
                <a:ext uri="{FF2B5EF4-FFF2-40B4-BE49-F238E27FC236}">
                  <a16:creationId xmlns:a16="http://schemas.microsoft.com/office/drawing/2014/main" id="{E5D329F2-6ED4-903C-8C79-94B5D28058DB}"/>
                </a:ext>
              </a:extLst>
            </p:cNvPr>
            <p:cNvSpPr/>
            <p:nvPr/>
          </p:nvSpPr>
          <p:spPr>
            <a:xfrm>
              <a:off x="3772467" y="2067838"/>
              <a:ext cx="1858617" cy="546652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/>
                <a:t>Azione 1</a:t>
              </a:r>
            </a:p>
          </p:txBody>
        </p:sp>
        <p:sp>
          <p:nvSpPr>
            <p:cNvPr id="5" name="Rettangolo 4">
              <a:extLst>
                <a:ext uri="{FF2B5EF4-FFF2-40B4-BE49-F238E27FC236}">
                  <a16:creationId xmlns:a16="http://schemas.microsoft.com/office/drawing/2014/main" id="{D2AC8619-1EB2-A9DB-FF3C-DF425E8E22AE}"/>
                </a:ext>
              </a:extLst>
            </p:cNvPr>
            <p:cNvSpPr/>
            <p:nvPr/>
          </p:nvSpPr>
          <p:spPr>
            <a:xfrm>
              <a:off x="3772466" y="2892786"/>
              <a:ext cx="1858617" cy="546652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/>
                <a:t>Azione 2</a:t>
              </a:r>
            </a:p>
          </p:txBody>
        </p:sp>
        <p:sp>
          <p:nvSpPr>
            <p:cNvPr id="6" name="Rettangolo 5">
              <a:extLst>
                <a:ext uri="{FF2B5EF4-FFF2-40B4-BE49-F238E27FC236}">
                  <a16:creationId xmlns:a16="http://schemas.microsoft.com/office/drawing/2014/main" id="{CF2814AB-2E34-CFFE-1F47-39D700C441BF}"/>
                </a:ext>
              </a:extLst>
            </p:cNvPr>
            <p:cNvSpPr/>
            <p:nvPr/>
          </p:nvSpPr>
          <p:spPr>
            <a:xfrm>
              <a:off x="3772466" y="3717734"/>
              <a:ext cx="1858617" cy="546652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/>
                <a:t>Azione 3</a:t>
              </a:r>
            </a:p>
          </p:txBody>
        </p:sp>
        <p:cxnSp>
          <p:nvCxnSpPr>
            <p:cNvPr id="8" name="Connettore 2 7">
              <a:extLst>
                <a:ext uri="{FF2B5EF4-FFF2-40B4-BE49-F238E27FC236}">
                  <a16:creationId xmlns:a16="http://schemas.microsoft.com/office/drawing/2014/main" id="{71CC205F-6914-F790-30C5-B86C8EA360B5}"/>
                </a:ext>
              </a:extLst>
            </p:cNvPr>
            <p:cNvCxnSpPr>
              <a:stCxn id="4" idx="2"/>
              <a:endCxn id="5" idx="0"/>
            </p:cNvCxnSpPr>
            <p:nvPr/>
          </p:nvCxnSpPr>
          <p:spPr>
            <a:xfrm flipH="1">
              <a:off x="4701775" y="2614490"/>
              <a:ext cx="1" cy="278296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Connettore 2 9">
              <a:extLst>
                <a:ext uri="{FF2B5EF4-FFF2-40B4-BE49-F238E27FC236}">
                  <a16:creationId xmlns:a16="http://schemas.microsoft.com/office/drawing/2014/main" id="{4BA39A3E-CBED-559A-D0B2-58FE22F57E0C}"/>
                </a:ext>
              </a:extLst>
            </p:cNvPr>
            <p:cNvCxnSpPr>
              <a:stCxn id="5" idx="2"/>
              <a:endCxn id="6" idx="0"/>
            </p:cNvCxnSpPr>
            <p:nvPr/>
          </p:nvCxnSpPr>
          <p:spPr>
            <a:xfrm>
              <a:off x="4701775" y="3439438"/>
              <a:ext cx="0" cy="278296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nettore 2 11">
              <a:extLst>
                <a:ext uri="{FF2B5EF4-FFF2-40B4-BE49-F238E27FC236}">
                  <a16:creationId xmlns:a16="http://schemas.microsoft.com/office/drawing/2014/main" id="{B88B82C5-84D5-DA9F-392F-7F2EEEB28C06}"/>
                </a:ext>
              </a:extLst>
            </p:cNvPr>
            <p:cNvCxnSpPr>
              <a:stCxn id="6" idx="2"/>
            </p:cNvCxnSpPr>
            <p:nvPr/>
          </p:nvCxnSpPr>
          <p:spPr>
            <a:xfrm flipH="1">
              <a:off x="4701774" y="4264386"/>
              <a:ext cx="1" cy="364324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nettore 2 13">
              <a:extLst>
                <a:ext uri="{FF2B5EF4-FFF2-40B4-BE49-F238E27FC236}">
                  <a16:creationId xmlns:a16="http://schemas.microsoft.com/office/drawing/2014/main" id="{367A438D-E808-416C-FD15-79F818CB42EE}"/>
                </a:ext>
              </a:extLst>
            </p:cNvPr>
            <p:cNvCxnSpPr>
              <a:endCxn id="4" idx="0"/>
            </p:cNvCxnSpPr>
            <p:nvPr/>
          </p:nvCxnSpPr>
          <p:spPr>
            <a:xfrm>
              <a:off x="4701774" y="1712465"/>
              <a:ext cx="2" cy="35537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78D66B94-346D-5978-12C4-D6C0A93EAF1E}"/>
              </a:ext>
            </a:extLst>
          </p:cNvPr>
          <p:cNvSpPr txBox="1"/>
          <p:nvPr/>
        </p:nvSpPr>
        <p:spPr>
          <a:xfrm>
            <a:off x="7351459" y="1243820"/>
            <a:ext cx="369078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/>
              <a:t>Esempio</a:t>
            </a:r>
            <a:r>
              <a:rPr lang="it-IT" sz="2000" dirty="0"/>
              <a:t> </a:t>
            </a:r>
          </a:p>
          <a:p>
            <a:r>
              <a:rPr lang="it-IT" sz="2000" dirty="0"/>
              <a:t>Calcola la media di tre numeri </a:t>
            </a:r>
          </a:p>
        </p:txBody>
      </p:sp>
      <p:pic>
        <p:nvPicPr>
          <p:cNvPr id="17" name="Immagine 16">
            <a:extLst>
              <a:ext uri="{FF2B5EF4-FFF2-40B4-BE49-F238E27FC236}">
                <a16:creationId xmlns:a16="http://schemas.microsoft.com/office/drawing/2014/main" id="{42F16127-EC9B-6A1F-9B3C-0223FD711D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51459" y="1890151"/>
            <a:ext cx="3355123" cy="4693013"/>
          </a:xfrm>
          <a:prstGeom prst="rect">
            <a:avLst/>
          </a:prstGeom>
        </p:spPr>
      </p:pic>
      <p:cxnSp>
        <p:nvCxnSpPr>
          <p:cNvPr id="20" name="Connettore diritto 19">
            <a:extLst>
              <a:ext uri="{FF2B5EF4-FFF2-40B4-BE49-F238E27FC236}">
                <a16:creationId xmlns:a16="http://schemas.microsoft.com/office/drawing/2014/main" id="{3E94A7E5-47F1-9446-E1DB-E938D8374429}"/>
              </a:ext>
            </a:extLst>
          </p:cNvPr>
          <p:cNvCxnSpPr/>
          <p:nvPr/>
        </p:nvCxnSpPr>
        <p:spPr>
          <a:xfrm>
            <a:off x="6805914" y="1538845"/>
            <a:ext cx="0" cy="444243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ttangolo 20">
            <a:extLst>
              <a:ext uri="{FF2B5EF4-FFF2-40B4-BE49-F238E27FC236}">
                <a16:creationId xmlns:a16="http://schemas.microsoft.com/office/drawing/2014/main" id="{DB20E1B9-B695-1E5E-C131-C6293ED39A33}"/>
              </a:ext>
            </a:extLst>
          </p:cNvPr>
          <p:cNvSpPr/>
          <p:nvPr/>
        </p:nvSpPr>
        <p:spPr>
          <a:xfrm>
            <a:off x="11102565" y="6313102"/>
            <a:ext cx="865113" cy="413182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08847" tIns="54423" rIns="108847" bIns="54423" anchor="t">
            <a:noAutofit/>
          </a:bodyPr>
          <a:lstStyle/>
          <a:p>
            <a:pPr algn="r">
              <a:lnSpc>
                <a:spcPct val="100000"/>
              </a:lnSpc>
            </a:pPr>
            <a:fld id="{18D8F640-23CB-49D8-8D89-6AD4D087BA15}" type="slidenum">
              <a:rPr lang="it-IT" sz="2177" spc="-1">
                <a:solidFill>
                  <a:srgbClr val="000000"/>
                </a:solidFill>
                <a:latin typeface="Arial"/>
                <a:ea typeface="DejaVu Sans"/>
              </a:rPr>
              <a:t>10</a:t>
            </a:fld>
            <a:endParaRPr lang="it-IT" sz="2177" spc="-1" dirty="0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338856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6EA63E2-4832-7FFA-3E58-4D7D7199AE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La sequenza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8154423-027F-8039-8FEB-CD61DA9C2EE4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09561" y="1585912"/>
            <a:ext cx="5989647" cy="4395009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it-IT" sz="3600" dirty="0"/>
              <a:t>Facciamo un paio di algoritmi insieme:</a:t>
            </a:r>
          </a:p>
          <a:p>
            <a:pPr marL="742950" indent="-742950">
              <a:buFont typeface="+mj-lt"/>
              <a:buAutoNum type="alphaLcPeriod"/>
            </a:pPr>
            <a:r>
              <a:rPr lang="it-IT" sz="3600" dirty="0"/>
              <a:t>Scrivere l’algoritmo che riceve in input due numeri e fa la somma</a:t>
            </a:r>
          </a:p>
          <a:p>
            <a:pPr marL="742950" indent="-742950">
              <a:buFont typeface="+mj-lt"/>
              <a:buAutoNum type="alphaLcPeriod"/>
            </a:pPr>
            <a:r>
              <a:rPr lang="it-IT" sz="3600" dirty="0"/>
              <a:t>Scrivere l’algoritmo che riceve in input la base e  l’altezza di un rettangolo e calcola l’area ed il perimetro</a:t>
            </a:r>
          </a:p>
        </p:txBody>
      </p:sp>
    </p:spTree>
    <p:extLst>
      <p:ext uri="{BB962C8B-B14F-4D97-AF65-F5344CB8AC3E}">
        <p14:creationId xmlns:p14="http://schemas.microsoft.com/office/powerpoint/2010/main" val="16907426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7189BD1-9C47-A7A1-FE80-E5827CFF5F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Esercizi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139142C-2E62-CDFB-D9D4-32341F848916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09561" y="1585912"/>
            <a:ext cx="10965153" cy="4727190"/>
          </a:xfrm>
        </p:spPr>
        <p:txBody>
          <a:bodyPr>
            <a:normAutofit fontScale="92500"/>
          </a:bodyPr>
          <a:lstStyle/>
          <a:p>
            <a:pPr marL="514350" indent="-514350">
              <a:buFont typeface="+mj-lt"/>
              <a:buAutoNum type="arabicPeriod"/>
            </a:pPr>
            <a:r>
              <a:rPr lang="it-IT" sz="2400" dirty="0"/>
              <a:t>Ricevuti in ingresso due numeri, calcolare la somma usando una variabile «somma»</a:t>
            </a:r>
          </a:p>
          <a:p>
            <a:pPr marL="514350" indent="-514350">
              <a:buFont typeface="+mj-lt"/>
              <a:buAutoNum type="arabicPeriod"/>
            </a:pPr>
            <a:r>
              <a:rPr lang="it-IT" sz="2400" dirty="0"/>
              <a:t>Ricevuti in ingresso la base e l’altezza di un rettangolo, calcolare l’area ed il perimetro</a:t>
            </a:r>
          </a:p>
          <a:p>
            <a:pPr marL="514350" indent="-514350">
              <a:buFont typeface="+mj-lt"/>
              <a:buAutoNum type="arabicPeriod"/>
            </a:pPr>
            <a:r>
              <a:rPr lang="it-IT" sz="2400" dirty="0"/>
              <a:t>Ricevuti in ingresso la base e l’altezza, calcola l’area di un triangolo</a:t>
            </a:r>
          </a:p>
          <a:p>
            <a:pPr marL="514350" indent="-514350">
              <a:buFont typeface="+mj-lt"/>
              <a:buAutoNum type="arabicPeriod"/>
            </a:pPr>
            <a:r>
              <a:rPr lang="it-IT" sz="2400" dirty="0"/>
              <a:t>Ricevuto in ingresso il numero di adulti e il numero di bambini che vanno al circo, calcola il costo totale del biglietto sapendo che gli adulti pagano il biglietto intero 12€ e i bambini pagano il 50% del biglietto.</a:t>
            </a:r>
          </a:p>
          <a:p>
            <a:pPr marL="514350" indent="-514350">
              <a:buFont typeface="+mj-lt"/>
              <a:buAutoNum type="arabicPeriod"/>
            </a:pPr>
            <a:r>
              <a:rPr lang="it-IT" sz="2400" dirty="0"/>
              <a:t>Ricevuto in ingresso il prezzo di uno smartphone e lo sconto in percentuale effettuato dal negoziante, calcola il costo scontato</a:t>
            </a:r>
          </a:p>
          <a:p>
            <a:pPr marL="514350" indent="-514350">
              <a:buFont typeface="+mj-lt"/>
              <a:buAutoNum type="arabicPeriod"/>
            </a:pPr>
            <a:r>
              <a:rPr lang="it-IT" sz="2400" dirty="0"/>
              <a:t>Ricevuta in ingresso la circonferenza di un cerchio calcola la lunghezza del suo raggio</a:t>
            </a:r>
          </a:p>
          <a:p>
            <a:pPr marL="514350" indent="-514350">
              <a:buFont typeface="+mj-lt"/>
              <a:buAutoNum type="arabicPeriod"/>
            </a:pPr>
            <a:r>
              <a:rPr lang="it-IT" sz="2400" dirty="0"/>
              <a:t>Ricevuti in ingresso il costo del panino al bar della scuola e il costo del panino portato da casa, calcola il risparmio che potresti ottenere in una settimana (5 giorni) supponendo di mangiare un panino tutti i giorni di scuola.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37395B32-BE4F-2183-F02C-C8BF0F9AF64E}"/>
              </a:ext>
            </a:extLst>
          </p:cNvPr>
          <p:cNvSpPr/>
          <p:nvPr/>
        </p:nvSpPr>
        <p:spPr>
          <a:xfrm>
            <a:off x="11102565" y="6313102"/>
            <a:ext cx="865113" cy="413182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08847" tIns="54423" rIns="108847" bIns="54423" anchor="t">
            <a:noAutofit/>
          </a:bodyPr>
          <a:lstStyle/>
          <a:p>
            <a:pPr algn="r">
              <a:lnSpc>
                <a:spcPct val="100000"/>
              </a:lnSpc>
            </a:pPr>
            <a:fld id="{18D8F640-23CB-49D8-8D89-6AD4D087BA15}" type="slidenum">
              <a:rPr lang="it-IT" sz="2177" spc="-1">
                <a:solidFill>
                  <a:srgbClr val="000000"/>
                </a:solidFill>
                <a:latin typeface="Arial"/>
                <a:ea typeface="DejaVu Sans"/>
              </a:rPr>
              <a:t>12</a:t>
            </a:fld>
            <a:endParaRPr lang="it-IT" sz="2177" spc="-1" dirty="0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220998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A4EA7DB-8CCD-E130-97C4-5C82EC501C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Esercizio 8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CCCCBF3-A6DD-3900-B095-F5DDE815D2C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09562" y="1622143"/>
            <a:ext cx="6867684" cy="439500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dirty="0"/>
              <a:t>Si consideri l’algoritmo riportato a destra.</a:t>
            </a:r>
          </a:p>
          <a:p>
            <a:pPr marL="0" indent="0">
              <a:buNone/>
            </a:pPr>
            <a:r>
              <a:rPr lang="it-IT" dirty="0"/>
              <a:t>Supponendo due esempi di input:</a:t>
            </a:r>
          </a:p>
          <a:p>
            <a:pPr marL="514350" indent="-514350">
              <a:buAutoNum type="arabicParenR"/>
            </a:pPr>
            <a:r>
              <a:rPr lang="it-IT" dirty="0"/>
              <a:t>A </a:t>
            </a:r>
            <a:r>
              <a:rPr lang="it-IT" dirty="0">
                <a:sym typeface="Wingdings" panose="05000000000000000000" pitchFamily="2" charset="2"/>
              </a:rPr>
              <a:t> 3  e   B  5</a:t>
            </a:r>
          </a:p>
          <a:p>
            <a:pPr marL="514350" indent="-514350">
              <a:buAutoNum type="arabicParenR"/>
            </a:pPr>
            <a:r>
              <a:rPr lang="it-IT" dirty="0">
                <a:sym typeface="Wingdings" panose="05000000000000000000" pitchFamily="2" charset="2"/>
              </a:rPr>
              <a:t>A  10 e B  7</a:t>
            </a:r>
          </a:p>
          <a:p>
            <a:pPr marL="0" indent="0">
              <a:buNone/>
            </a:pPr>
            <a:endParaRPr lang="it-IT" dirty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it-IT" dirty="0">
                <a:sym typeface="Wingdings" panose="05000000000000000000" pitchFamily="2" charset="2"/>
              </a:rPr>
              <a:t>Cosa sarà scritto in output per i due esempi?</a:t>
            </a:r>
          </a:p>
          <a:p>
            <a:pPr marL="0" indent="0">
              <a:buNone/>
            </a:pPr>
            <a:endParaRPr lang="it-IT" dirty="0"/>
          </a:p>
          <a:p>
            <a:pPr marL="0" indent="0">
              <a:buNone/>
            </a:pPr>
            <a:r>
              <a:rPr lang="it-IT" dirty="0"/>
              <a:t>Qual è lo scopo di questo algoritmo?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AFBD2582-1BB7-A946-E56C-7EE08E564A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52115" y="972862"/>
            <a:ext cx="1813258" cy="5885138"/>
          </a:xfrm>
          <a:prstGeom prst="rect">
            <a:avLst/>
          </a:prstGeom>
        </p:spPr>
      </p:pic>
      <p:sp>
        <p:nvSpPr>
          <p:cNvPr id="6" name="Rettangolo 5">
            <a:extLst>
              <a:ext uri="{FF2B5EF4-FFF2-40B4-BE49-F238E27FC236}">
                <a16:creationId xmlns:a16="http://schemas.microsoft.com/office/drawing/2014/main" id="{D4BC534F-DC7C-1514-8E1D-5F3F368B464F}"/>
              </a:ext>
            </a:extLst>
          </p:cNvPr>
          <p:cNvSpPr/>
          <p:nvPr/>
        </p:nvSpPr>
        <p:spPr>
          <a:xfrm>
            <a:off x="11102565" y="6313102"/>
            <a:ext cx="865113" cy="413182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08847" tIns="54423" rIns="108847" bIns="54423" anchor="t">
            <a:noAutofit/>
          </a:bodyPr>
          <a:lstStyle/>
          <a:p>
            <a:pPr algn="r">
              <a:lnSpc>
                <a:spcPct val="100000"/>
              </a:lnSpc>
            </a:pPr>
            <a:fld id="{18D8F640-23CB-49D8-8D89-6AD4D087BA15}" type="slidenum">
              <a:rPr lang="it-IT" sz="2177" spc="-1">
                <a:solidFill>
                  <a:srgbClr val="000000"/>
                </a:solidFill>
                <a:latin typeface="Arial"/>
                <a:ea typeface="DejaVu Sans"/>
              </a:rPr>
              <a:t>13</a:t>
            </a:fld>
            <a:endParaRPr lang="it-IT" sz="2177" spc="-1" dirty="0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823652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E38DE8-94C7-0F8F-1535-1E93878FE0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C1C91B4-14A6-D220-7FA5-EB24D2010F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Lo scambio dei valori nelle variabili – la sfida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6085F413-1A0A-DF50-1A48-B21651D2C70E}"/>
              </a:ext>
            </a:extLst>
          </p:cNvPr>
          <p:cNvSpPr txBox="1"/>
          <p:nvPr/>
        </p:nvSpPr>
        <p:spPr>
          <a:xfrm>
            <a:off x="1232452" y="2069228"/>
            <a:ext cx="9412357" cy="255454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it-IT" sz="3200" b="1" dirty="0"/>
              <a:t>La sfida</a:t>
            </a:r>
            <a:endParaRPr lang="it-IT" sz="3200" dirty="0"/>
          </a:p>
          <a:p>
            <a:r>
              <a:rPr lang="it-IT" sz="3200" dirty="0"/>
              <a:t>Abbiamo 2 variabili A e B con A </a:t>
            </a:r>
            <a:r>
              <a:rPr lang="it-IT" sz="3200" dirty="0">
                <a:sym typeface="Wingdings" panose="05000000000000000000" pitchFamily="2" charset="2"/>
              </a:rPr>
              <a:t> 19 e B  9</a:t>
            </a:r>
          </a:p>
          <a:p>
            <a:endParaRPr lang="it-IT" sz="3200" dirty="0">
              <a:sym typeface="Wingdings" panose="05000000000000000000" pitchFamily="2" charset="2"/>
            </a:endParaRPr>
          </a:p>
          <a:p>
            <a:r>
              <a:rPr lang="it-IT" sz="3200" dirty="0">
                <a:sym typeface="Wingdings" panose="05000000000000000000" pitchFamily="2" charset="2"/>
              </a:rPr>
              <a:t>Come possiamo scambiare i valori di A e B in modo che </a:t>
            </a:r>
          </a:p>
          <a:p>
            <a:r>
              <a:rPr lang="it-IT" sz="3200" dirty="0">
                <a:sym typeface="Wingdings" panose="05000000000000000000" pitchFamily="2" charset="2"/>
              </a:rPr>
              <a:t>A  9 e B  19</a:t>
            </a:r>
            <a:endParaRPr lang="it-IT" sz="3200" dirty="0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0EC54EB9-CB95-CD24-D33B-048EE208C960}"/>
              </a:ext>
            </a:extLst>
          </p:cNvPr>
          <p:cNvSpPr/>
          <p:nvPr/>
        </p:nvSpPr>
        <p:spPr>
          <a:xfrm>
            <a:off x="11102565" y="6313102"/>
            <a:ext cx="865113" cy="413182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08847" tIns="54423" rIns="108847" bIns="54423" anchor="t">
            <a:noAutofit/>
          </a:bodyPr>
          <a:lstStyle/>
          <a:p>
            <a:pPr algn="r">
              <a:lnSpc>
                <a:spcPct val="100000"/>
              </a:lnSpc>
            </a:pPr>
            <a:fld id="{18D8F640-23CB-49D8-8D89-6AD4D087BA15}" type="slidenum">
              <a:rPr lang="it-IT" sz="2177" spc="-1">
                <a:solidFill>
                  <a:srgbClr val="000000"/>
                </a:solidFill>
                <a:latin typeface="Arial"/>
                <a:ea typeface="DejaVu Sans"/>
              </a:rPr>
              <a:t>14</a:t>
            </a:fld>
            <a:endParaRPr lang="it-IT" sz="2177" spc="-1" dirty="0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120549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463F23-0D55-2C4D-2C5B-E9879701A5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6EEA9702-A132-B022-D2CF-180F9FA10B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6549" y="1308684"/>
            <a:ext cx="7538902" cy="4240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17939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DDE2E6-9C70-396D-2B32-85A8C48638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B2E370C5-0FE1-53B5-A659-7853BA7D95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792" y="83313"/>
            <a:ext cx="11444415" cy="6691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362458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4349</TotalTime>
  <Words>1023</Words>
  <Application>Microsoft Office PowerPoint</Application>
  <PresentationFormat>Widescreen</PresentationFormat>
  <Paragraphs>110</Paragraphs>
  <Slides>16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16</vt:i4>
      </vt:variant>
    </vt:vector>
  </HeadingPairs>
  <TitlesOfParts>
    <vt:vector size="20" baseType="lpstr">
      <vt:lpstr>Arial</vt:lpstr>
      <vt:lpstr>Calibri</vt:lpstr>
      <vt:lpstr>Wingdings</vt:lpstr>
      <vt:lpstr>Tema di Office</vt:lpstr>
      <vt:lpstr>Codificare gli algoritmi</vt:lpstr>
      <vt:lpstr>I diagrammi a blocchi o flow chart</vt:lpstr>
      <vt:lpstr>Tipologie di blocchi (1/2)</vt:lpstr>
      <vt:lpstr>Tipologie di blocchi (2/2)</vt:lpstr>
      <vt:lpstr>Le congiunzioni tra i blocchi</vt:lpstr>
      <vt:lpstr>Il concetto di variabile e di costante</vt:lpstr>
      <vt:lpstr>L’assegnazione delle variabili </vt:lpstr>
      <vt:lpstr>Esempi di assegnazione delle variabili </vt:lpstr>
      <vt:lpstr>Gli schemi di composizione fondamentali</vt:lpstr>
      <vt:lpstr>La sequenza</vt:lpstr>
      <vt:lpstr>La sequenza</vt:lpstr>
      <vt:lpstr>Esercizi</vt:lpstr>
      <vt:lpstr>Esercizio 8</vt:lpstr>
      <vt:lpstr>Lo scambio dei valori nelle variabili – la sfida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Giuseppe Muggeo</dc:creator>
  <cp:lastModifiedBy>Giuseppe Muggeo</cp:lastModifiedBy>
  <cp:revision>42</cp:revision>
  <dcterms:created xsi:type="dcterms:W3CDTF">2025-02-26T18:37:51Z</dcterms:created>
  <dcterms:modified xsi:type="dcterms:W3CDTF">2025-03-22T11:27:12Z</dcterms:modified>
</cp:coreProperties>
</file>