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330" r:id="rId3"/>
    <p:sldId id="332" r:id="rId4"/>
    <p:sldId id="326" r:id="rId5"/>
    <p:sldId id="331" r:id="rId6"/>
    <p:sldId id="333" r:id="rId7"/>
    <p:sldId id="334" r:id="rId8"/>
    <p:sldId id="335" r:id="rId9"/>
    <p:sldId id="336" r:id="rId10"/>
    <p:sldId id="327" r:id="rId11"/>
    <p:sldId id="322" r:id="rId12"/>
    <p:sldId id="323" r:id="rId1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509" autoAdjust="0"/>
    <p:restoredTop sz="94660"/>
  </p:normalViewPr>
  <p:slideViewPr>
    <p:cSldViewPr snapToGrid="0">
      <p:cViewPr varScale="1">
        <p:scale>
          <a:sx n="89" d="100"/>
          <a:sy n="89" d="100"/>
        </p:scale>
        <p:origin x="643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D04916-12C3-49AA-A612-4A6B40A26835}" type="datetimeFigureOut">
              <a:rPr lang="it-IT" smtClean="0"/>
              <a:t>13/04/2025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8E025A-B7B2-4624-A384-6A15FE19D46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6712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edefini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562" y="273423"/>
            <a:ext cx="10965153" cy="1138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>
                <a:latin typeface="+mn-lt"/>
                <a:cs typeface="Arial" panose="020B0604020202020204" pitchFamily="34" charset="0"/>
              </a:defRPr>
            </a:lvl1pPr>
          </a:lstStyle>
          <a:p>
            <a:pPr indent="0" algn="ctr">
              <a:buNone/>
            </a:pPr>
            <a:endParaRPr lang="it-IT" sz="5321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it-IT"/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</a:defRPr>
            </a:lvl1pPr>
          </a:lstStyle>
          <a:p>
            <a:fld id="{D0B7DC06-1B6F-4254-972A-2FBA655C635C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</a:defRPr>
            </a:lvl1pPr>
          </a:lstStyle>
          <a:p>
            <a:endParaRPr lang="it-IT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D9CEFC44-E719-0797-B35B-BDA79A61D7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562" y="1585912"/>
            <a:ext cx="10965153" cy="4395009"/>
          </a:xfrm>
        </p:spPr>
        <p:txBody>
          <a:bodyPr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588698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edefini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562" y="273423"/>
            <a:ext cx="10965153" cy="1138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>
                <a:latin typeface="+mn-lt"/>
                <a:cs typeface="Arial" panose="020B0604020202020204" pitchFamily="34" charset="0"/>
              </a:defRPr>
            </a:lvl1pPr>
          </a:lstStyle>
          <a:p>
            <a:pPr indent="0" algn="ctr">
              <a:buNone/>
            </a:pPr>
            <a:endParaRPr lang="it-IT" sz="5321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it-IT"/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</a:defRPr>
            </a:lvl1pPr>
          </a:lstStyle>
          <a:p>
            <a:fld id="{BA6AAC75-C339-4A70-AF40-55286D4953CD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</a:defRPr>
            </a:lvl1pPr>
          </a:lstStyle>
          <a:p>
            <a:endParaRPr lang="it-IT"/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E710BEDE-77E4-163A-201F-C9B2747F1AF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561" y="1585912"/>
            <a:ext cx="10965153" cy="4395009"/>
          </a:xfrm>
        </p:spPr>
        <p:txBody>
          <a:bodyPr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06695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92D9AC31-A4F2-2E1C-D138-28119738C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6A71F9E-0252-C048-E95F-4E9BA56AD7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B9F3E51-F1C7-E8BA-F0CA-974E8D19B2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A7A916F-D775-4BC4-A8A3-ACB75C3AA1A1}" type="datetimeFigureOut">
              <a:rPr lang="it-IT" smtClean="0"/>
              <a:pPr/>
              <a:t>13/04/2025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6119735-B904-651B-C24B-9851DE6F79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0A1B6FE-3435-86BB-D93C-A368E33559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2789558-1840-4360-B682-DDC1CF14FF3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352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n-lt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755" y="2668047"/>
            <a:ext cx="10964770" cy="1138100"/>
          </a:xfrm>
          <a:prstGeom prst="rect">
            <a:avLst/>
          </a:prstGeom>
          <a:noFill/>
          <a:ln w="0">
            <a:noFill/>
          </a:ln>
        </p:spPr>
        <p:txBody>
          <a:bodyPr vert="horz" lIns="0" tIns="0" rIns="0" bIns="0" rtlCol="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it-IT" sz="5321" spc="-1" dirty="0">
                <a:solidFill>
                  <a:srgbClr val="000000"/>
                </a:solidFill>
                <a:latin typeface="Arial"/>
              </a:rPr>
              <a:t>Codificare gli algoritmi</a:t>
            </a:r>
            <a:br>
              <a:rPr lang="it-IT" sz="5321" spc="-1" dirty="0">
                <a:solidFill>
                  <a:srgbClr val="000000"/>
                </a:solidFill>
                <a:latin typeface="Arial"/>
              </a:rPr>
            </a:br>
            <a:r>
              <a:rPr lang="it-IT" sz="5321" spc="-1" dirty="0">
                <a:solidFill>
                  <a:srgbClr val="000000"/>
                </a:solidFill>
                <a:latin typeface="Arial"/>
              </a:rPr>
              <a:t>Selezioni e Condizioni Logiche</a:t>
            </a:r>
            <a:br>
              <a:rPr lang="it-IT" sz="5321" spc="-1" dirty="0">
                <a:solidFill>
                  <a:srgbClr val="000000"/>
                </a:solidFill>
                <a:latin typeface="Arial"/>
              </a:rPr>
            </a:br>
            <a:r>
              <a:rPr lang="it-IT" sz="5321" spc="-1" dirty="0">
                <a:solidFill>
                  <a:srgbClr val="000000"/>
                </a:solidFill>
                <a:latin typeface="Arial"/>
              </a:rPr>
              <a:t>(IF… THEN… ELSE…) </a:t>
            </a:r>
          </a:p>
        </p:txBody>
      </p:sp>
      <p:sp>
        <p:nvSpPr>
          <p:cNvPr id="15" name="Rettangolo 14"/>
          <p:cNvSpPr/>
          <p:nvPr/>
        </p:nvSpPr>
        <p:spPr>
          <a:xfrm>
            <a:off x="9143327" y="43538"/>
            <a:ext cx="2998506" cy="41318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847" tIns="54423" rIns="108847" bIns="54423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lang="it-IT" sz="2177" spc="-1" dirty="0">
                <a:solidFill>
                  <a:srgbClr val="000000"/>
                </a:solidFill>
                <a:latin typeface="Arial"/>
                <a:ea typeface="DejaVu Sans"/>
              </a:rPr>
              <a:t>Unità 6 – Lezione 4</a:t>
            </a:r>
            <a:endParaRPr lang="it-IT" sz="2177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7512ABCA-01DE-B4C0-FDF9-5B0E4A769CF5}"/>
              </a:ext>
            </a:extLst>
          </p:cNvPr>
          <p:cNvSpPr/>
          <p:nvPr/>
        </p:nvSpPr>
        <p:spPr>
          <a:xfrm>
            <a:off x="50169" y="113279"/>
            <a:ext cx="9205574" cy="41318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847" tIns="54423" rIns="108847" bIns="54423" anchor="t">
            <a:noAutofit/>
          </a:bodyPr>
          <a:lstStyle/>
          <a:p>
            <a:pPr>
              <a:lnSpc>
                <a:spcPct val="100000"/>
              </a:lnSpc>
            </a:pPr>
            <a:r>
              <a:rPr lang="it-IT" sz="1693" i="1" spc="-1" dirty="0">
                <a:solidFill>
                  <a:srgbClr val="000000"/>
                </a:solidFill>
                <a:latin typeface="Arial"/>
                <a:ea typeface="DejaVu Sans"/>
              </a:rPr>
              <a:t>Unità 6 – Dal problema al programma: le basi della programmazione</a:t>
            </a:r>
            <a:endParaRPr lang="it-IT" sz="1693" i="1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D6660CA-DAEC-DF99-7B01-20E8F4BDA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Tipi di variabili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5B1EE78-77AB-5E7F-E7DE-B23B313B2D8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27275" y="1585912"/>
            <a:ext cx="6847439" cy="439500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t-IT" dirty="0"/>
              <a:t>La scorsa lezione abbiamo spiegato un algoritmo che calcola la media di tre numeri.</a:t>
            </a:r>
          </a:p>
          <a:p>
            <a:pPr marL="0" indent="0">
              <a:buNone/>
            </a:pPr>
            <a:r>
              <a:rPr lang="it-IT" dirty="0"/>
              <a:t>In questo algoritmo abbiamo identificato 4 variabili:</a:t>
            </a:r>
          </a:p>
          <a:p>
            <a:r>
              <a:rPr lang="it-IT" dirty="0"/>
              <a:t>valore1,</a:t>
            </a:r>
          </a:p>
          <a:p>
            <a:r>
              <a:rPr lang="it-IT" dirty="0"/>
              <a:t>Valore2,</a:t>
            </a:r>
          </a:p>
          <a:p>
            <a:r>
              <a:rPr lang="it-IT" dirty="0"/>
              <a:t>Valore3,</a:t>
            </a:r>
          </a:p>
          <a:p>
            <a:r>
              <a:rPr lang="it-IT" dirty="0"/>
              <a:t>media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Lavorando con </a:t>
            </a:r>
            <a:r>
              <a:rPr lang="it-IT" dirty="0" err="1"/>
              <a:t>flowgorithm</a:t>
            </a:r>
            <a:r>
              <a:rPr lang="it-IT" dirty="0"/>
              <a:t> abbiamo capito che dobbiamo stare attenti al TIPO della variabile che stiamo utilizzando. </a:t>
            </a:r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87D3B98-C585-5798-CF0D-3EB2E2A697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45" y="1585912"/>
            <a:ext cx="3355123" cy="4693013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F5B3DFDE-CF9E-FE18-C477-893093E56DE5}"/>
              </a:ext>
            </a:extLst>
          </p:cNvPr>
          <p:cNvSpPr txBox="1"/>
          <p:nvPr/>
        </p:nvSpPr>
        <p:spPr>
          <a:xfrm>
            <a:off x="11192057" y="6301792"/>
            <a:ext cx="9044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A7FC05E5-3B37-4128-B9A7-14683CAF8E70}" type="slidenum">
              <a:rPr lang="it-IT" sz="2000" smtClean="0"/>
              <a:pPr algn="r"/>
              <a:t>2</a:t>
            </a:fld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2998487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7A4C5-20C6-B3B6-7FB0-6B4D14CBF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DCD81AC-E430-D015-9526-586B8E36D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Tipi di variabili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55998B0-704D-4329-5800-2075632165A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74785" y="1585912"/>
            <a:ext cx="10599929" cy="439500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dirty="0"/>
              <a:t>In </a:t>
            </a:r>
            <a:r>
              <a:rPr lang="it-IT" dirty="0" err="1"/>
              <a:t>flowgorithm</a:t>
            </a:r>
            <a:r>
              <a:rPr lang="it-IT" dirty="0"/>
              <a:t> ci sono 4 tipi di variabili:</a:t>
            </a:r>
          </a:p>
          <a:p>
            <a:r>
              <a:rPr lang="it-IT" dirty="0">
                <a:solidFill>
                  <a:srgbClr val="FF0000"/>
                </a:solidFill>
              </a:rPr>
              <a:t>Intero</a:t>
            </a:r>
            <a:r>
              <a:rPr lang="it-IT" dirty="0"/>
              <a:t>: un numero positivo o negativo senza la parte frazionaria)</a:t>
            </a:r>
          </a:p>
          <a:p>
            <a:r>
              <a:rPr lang="it-IT" dirty="0">
                <a:solidFill>
                  <a:srgbClr val="FF0000"/>
                </a:solidFill>
              </a:rPr>
              <a:t>Reale</a:t>
            </a:r>
            <a:r>
              <a:rPr lang="it-IT" dirty="0"/>
              <a:t>: un numero positivo o negativo con la parte frazionaria)</a:t>
            </a:r>
          </a:p>
          <a:p>
            <a:r>
              <a:rPr lang="it-IT" dirty="0">
                <a:solidFill>
                  <a:srgbClr val="FF0000"/>
                </a:solidFill>
              </a:rPr>
              <a:t>Stringa</a:t>
            </a:r>
            <a:r>
              <a:rPr lang="it-IT" dirty="0"/>
              <a:t>: una sequenza di caratteri</a:t>
            </a:r>
          </a:p>
          <a:p>
            <a:r>
              <a:rPr lang="it-IT" dirty="0">
                <a:solidFill>
                  <a:srgbClr val="FF0000"/>
                </a:solidFill>
              </a:rPr>
              <a:t>Booleane</a:t>
            </a:r>
            <a:r>
              <a:rPr lang="it-IT" dirty="0"/>
              <a:t>: una variabile che può assumere 2 valori (vero e falso)</a:t>
            </a:r>
          </a:p>
          <a:p>
            <a:r>
              <a:rPr lang="it-IT" dirty="0">
                <a:solidFill>
                  <a:srgbClr val="FF0000"/>
                </a:solidFill>
              </a:rPr>
              <a:t>Vettore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Per il momento ci concentriamo sui primi tre</a:t>
            </a:r>
          </a:p>
          <a:p>
            <a:pPr marL="0" indent="0">
              <a:buNone/>
            </a:pPr>
            <a:r>
              <a:rPr lang="it-IT" dirty="0"/>
              <a:t>E’ importante ricordare che se facciamo delle operazioni su delle variabili, allora le variabili coinvolte </a:t>
            </a:r>
            <a:r>
              <a:rPr lang="it-IT" b="1" dirty="0">
                <a:solidFill>
                  <a:srgbClr val="FF0000"/>
                </a:solidFill>
              </a:rPr>
              <a:t>devono</a:t>
            </a:r>
            <a:r>
              <a:rPr lang="it-IT" dirty="0"/>
              <a:t> essere dello stesso tipo.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2D43B02E-DFCD-8097-D7AF-6AF4420F5DCB}"/>
              </a:ext>
            </a:extLst>
          </p:cNvPr>
          <p:cNvSpPr txBox="1"/>
          <p:nvPr/>
        </p:nvSpPr>
        <p:spPr>
          <a:xfrm>
            <a:off x="11192057" y="6301792"/>
            <a:ext cx="9044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A7FC05E5-3B37-4128-B9A7-14683CAF8E70}" type="slidenum">
              <a:rPr lang="it-IT" sz="2000" smtClean="0"/>
              <a:pPr algn="r"/>
              <a:t>3</a:t>
            </a:fld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8731639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618991C-62F7-2444-9D90-9F49AE0C0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Esempio variabili e commenti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2737A8D-2E5F-30F8-4F2F-FA4A7D74C75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430400" y="1585912"/>
            <a:ext cx="5144314" cy="4395009"/>
          </a:xfrm>
        </p:spPr>
        <p:txBody>
          <a:bodyPr/>
          <a:lstStyle/>
          <a:p>
            <a:pPr marL="0" indent="0">
              <a:buNone/>
            </a:pPr>
            <a:r>
              <a:rPr lang="it-IT" dirty="0"/>
              <a:t>Quante variabili ci sono in questo algoritmo?</a:t>
            </a:r>
          </a:p>
          <a:p>
            <a:pPr marL="0" indent="0">
              <a:buNone/>
            </a:pPr>
            <a:r>
              <a:rPr lang="it-IT" dirty="0"/>
              <a:t>Qual è </a:t>
            </a:r>
            <a:r>
              <a:rPr lang="it-IT" dirty="0">
                <a:solidFill>
                  <a:srgbClr val="FF0000"/>
                </a:solidFill>
              </a:rPr>
              <a:t>tipo</a:t>
            </a:r>
            <a:r>
              <a:rPr lang="it-IT" dirty="0"/>
              <a:t> si deve assegnare alle variabili?</a:t>
            </a:r>
          </a:p>
          <a:p>
            <a:pPr marL="0" indent="0">
              <a:buNone/>
            </a:pPr>
            <a:r>
              <a:rPr lang="it-IT" dirty="0"/>
              <a:t>Cosa sono i commenti?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2650908-3DD7-F1F9-4C2B-1016F7D6E7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923" y="1411523"/>
            <a:ext cx="6128477" cy="4439187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12B15EAB-270C-85B0-5C55-D5F088E034FE}"/>
              </a:ext>
            </a:extLst>
          </p:cNvPr>
          <p:cNvSpPr txBox="1"/>
          <p:nvPr/>
        </p:nvSpPr>
        <p:spPr>
          <a:xfrm>
            <a:off x="11192057" y="6301792"/>
            <a:ext cx="9044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A7FC05E5-3B37-4128-B9A7-14683CAF8E70}" type="slidenum">
              <a:rPr lang="it-IT" sz="2000" smtClean="0"/>
              <a:pPr algn="r"/>
              <a:t>4</a:t>
            </a:fld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3979613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6688AEC-C24B-9BEC-4CAB-5B4F900C2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Le alternative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4631FBF-04D0-7781-A71C-3ED553AB75D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18187" y="1603165"/>
            <a:ext cx="10965153" cy="1138100"/>
          </a:xfrm>
        </p:spPr>
        <p:txBody>
          <a:bodyPr/>
          <a:lstStyle/>
          <a:p>
            <a:pPr marL="0" indent="0">
              <a:buNone/>
            </a:pPr>
            <a:r>
              <a:rPr lang="it-IT" dirty="0"/>
              <a:t>Nella descrizione di uno scenario può accadere che le operazioni da eseguire siano diverse a seconda dei dati inseriti.</a:t>
            </a:r>
          </a:p>
          <a:p>
            <a:endParaRPr lang="it-IT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D2F82926-8F95-7F1A-29E3-8177C344F612}"/>
              </a:ext>
            </a:extLst>
          </p:cNvPr>
          <p:cNvSpPr txBox="1"/>
          <p:nvPr/>
        </p:nvSpPr>
        <p:spPr>
          <a:xfrm>
            <a:off x="618185" y="3216799"/>
            <a:ext cx="5985649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it-IT" sz="2800" dirty="0"/>
              <a:t>Se dobbiamo andare in vacanza, è necessario verificare di non avere debiti scolastici, e quindi abbiamo due soluzioni alternative:</a:t>
            </a:r>
          </a:p>
          <a:p>
            <a:pPr marL="0" indent="0">
              <a:buNone/>
            </a:pPr>
            <a:endParaRPr lang="it-IT" sz="2800" dirty="0"/>
          </a:p>
          <a:p>
            <a:pPr marL="0" indent="0">
              <a:buNone/>
            </a:pPr>
            <a:r>
              <a:rPr lang="it-IT" sz="2800" dirty="0"/>
              <a:t> </a:t>
            </a:r>
            <a:r>
              <a:rPr lang="it-IT" sz="2800" b="1" dirty="0">
                <a:solidFill>
                  <a:srgbClr val="FF0000"/>
                </a:solidFill>
              </a:rPr>
              <a:t>se</a:t>
            </a:r>
            <a:r>
              <a:rPr lang="it-IT" sz="2800" dirty="0"/>
              <a:t> abbiamo tutte sufficienze, </a:t>
            </a:r>
          </a:p>
          <a:p>
            <a:pPr marL="0" indent="0">
              <a:buNone/>
            </a:pPr>
            <a:r>
              <a:rPr lang="it-IT" sz="2800" dirty="0"/>
              <a:t>    </a:t>
            </a:r>
            <a:r>
              <a:rPr lang="it-IT" sz="2800" b="1" dirty="0">
                <a:solidFill>
                  <a:srgbClr val="FF0000"/>
                </a:solidFill>
              </a:rPr>
              <a:t>allora</a:t>
            </a:r>
            <a:r>
              <a:rPr lang="it-IT" sz="2800" dirty="0"/>
              <a:t> andiamo in vacanza;</a:t>
            </a:r>
          </a:p>
          <a:p>
            <a:pPr marL="0" indent="0">
              <a:buNone/>
            </a:pPr>
            <a:r>
              <a:rPr lang="it-IT" sz="2800" dirty="0"/>
              <a:t>    </a:t>
            </a:r>
            <a:r>
              <a:rPr lang="it-IT" sz="2800" b="1" dirty="0">
                <a:solidFill>
                  <a:srgbClr val="FF0000"/>
                </a:solidFill>
              </a:rPr>
              <a:t>altrimenti</a:t>
            </a:r>
            <a:r>
              <a:rPr lang="it-IT" sz="2800" dirty="0"/>
              <a:t> dobbiamo studiare l’estate.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638D74A7-0E46-6725-0F68-2BB3484B4A9C}"/>
              </a:ext>
            </a:extLst>
          </p:cNvPr>
          <p:cNvSpPr txBox="1"/>
          <p:nvPr/>
        </p:nvSpPr>
        <p:spPr>
          <a:xfrm>
            <a:off x="6924563" y="3216799"/>
            <a:ext cx="497950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it-IT" sz="2800" dirty="0"/>
              <a:t>Quando usciamo di casa prendiamo una decisione:</a:t>
            </a:r>
          </a:p>
          <a:p>
            <a:pPr marL="0" indent="0">
              <a:buNone/>
            </a:pPr>
            <a:endParaRPr lang="it-IT" sz="28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it-IT" sz="2800" b="1" dirty="0">
                <a:solidFill>
                  <a:srgbClr val="FF0000"/>
                </a:solidFill>
              </a:rPr>
              <a:t>se</a:t>
            </a:r>
            <a:r>
              <a:rPr lang="it-IT" sz="2800" dirty="0"/>
              <a:t> (piove) </a:t>
            </a:r>
          </a:p>
          <a:p>
            <a:pPr marL="0" indent="0">
              <a:buNone/>
            </a:pPr>
            <a:r>
              <a:rPr lang="it-IT" sz="2800" dirty="0"/>
              <a:t>   </a:t>
            </a:r>
            <a:r>
              <a:rPr lang="it-IT" sz="2800" b="1" dirty="0">
                <a:solidFill>
                  <a:srgbClr val="FF0000"/>
                </a:solidFill>
              </a:rPr>
              <a:t>allora</a:t>
            </a:r>
            <a:r>
              <a:rPr lang="it-IT" sz="2800" dirty="0"/>
              <a:t> prendi l’ombrello</a:t>
            </a:r>
          </a:p>
          <a:p>
            <a:pPr marL="0" indent="0">
              <a:buNone/>
            </a:pPr>
            <a:r>
              <a:rPr lang="it-IT" sz="2800" dirty="0"/>
              <a:t>   </a:t>
            </a:r>
            <a:r>
              <a:rPr lang="it-IT" sz="2800" dirty="0">
                <a:solidFill>
                  <a:srgbClr val="FF0000"/>
                </a:solidFill>
              </a:rPr>
              <a:t>altrimenti</a:t>
            </a:r>
            <a:r>
              <a:rPr lang="it-IT" sz="2800" dirty="0"/>
              <a:t> esci senza ombrello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A0D433BA-92F9-DBE6-CA90-5D924F7416A4}"/>
              </a:ext>
            </a:extLst>
          </p:cNvPr>
          <p:cNvSpPr txBox="1"/>
          <p:nvPr/>
        </p:nvSpPr>
        <p:spPr>
          <a:xfrm>
            <a:off x="608660" y="2671297"/>
            <a:ext cx="21150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800" b="1" dirty="0"/>
              <a:t>Esempi</a:t>
            </a:r>
            <a:endParaRPr lang="it-IT" dirty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3284BBBF-F3E1-3AFF-56D3-DA743B1BAFA1}"/>
              </a:ext>
            </a:extLst>
          </p:cNvPr>
          <p:cNvSpPr txBox="1"/>
          <p:nvPr/>
        </p:nvSpPr>
        <p:spPr>
          <a:xfrm>
            <a:off x="11192057" y="6301792"/>
            <a:ext cx="9044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A7FC05E5-3B37-4128-B9A7-14683CAF8E70}" type="slidenum">
              <a:rPr lang="it-IT" sz="2000" smtClean="0"/>
              <a:pPr algn="r"/>
              <a:t>5</a:t>
            </a:fld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31945538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37A4C8A-0830-0228-357F-B48C8886C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La selezione negli algoritmi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D8DF6F4-7F32-4D2E-594F-4815DCB3176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561" y="1585913"/>
            <a:ext cx="10965153" cy="3264383"/>
          </a:xfrm>
        </p:spPr>
        <p:txBody>
          <a:bodyPr>
            <a:normAutofit/>
          </a:bodyPr>
          <a:lstStyle/>
          <a:p>
            <a:r>
              <a:rPr lang="it-IT" dirty="0"/>
              <a:t>Nel diagramma a blocchi questa situazione è illustrata ricorrendo a un elemento grafico specifico, detto </a:t>
            </a:r>
            <a:r>
              <a:rPr lang="it-IT" b="1" dirty="0">
                <a:solidFill>
                  <a:srgbClr val="FF0000"/>
                </a:solidFill>
              </a:rPr>
              <a:t>blocco di test</a:t>
            </a:r>
            <a:r>
              <a:rPr lang="it-IT" dirty="0"/>
              <a:t> o di </a:t>
            </a:r>
            <a:r>
              <a:rPr lang="it-IT" b="1" dirty="0">
                <a:solidFill>
                  <a:srgbClr val="FF0000"/>
                </a:solidFill>
              </a:rPr>
              <a:t>confronto</a:t>
            </a:r>
            <a:r>
              <a:rPr lang="it-IT" dirty="0"/>
              <a:t> o di </a:t>
            </a:r>
            <a:r>
              <a:rPr lang="it-IT" b="1" dirty="0">
                <a:solidFill>
                  <a:srgbClr val="FF0000"/>
                </a:solidFill>
              </a:rPr>
              <a:t>selezione</a:t>
            </a:r>
          </a:p>
          <a:p>
            <a:endParaRPr lang="it-IT" b="1" dirty="0">
              <a:solidFill>
                <a:srgbClr val="FF0000"/>
              </a:solidFill>
            </a:endParaRPr>
          </a:p>
          <a:p>
            <a:endParaRPr lang="it-IT" b="1" dirty="0"/>
          </a:p>
          <a:p>
            <a:pPr marL="0" indent="0">
              <a:buNone/>
            </a:pPr>
            <a:r>
              <a:rPr lang="it-IT" dirty="0"/>
              <a:t>All’interno del «blocco di test» vengono effettuate </a:t>
            </a:r>
            <a:r>
              <a:rPr lang="it-IT" b="1" dirty="0">
                <a:solidFill>
                  <a:srgbClr val="FF0000"/>
                </a:solidFill>
              </a:rPr>
              <a:t>operazioni di confronto </a:t>
            </a:r>
            <a:r>
              <a:rPr lang="it-IT" dirty="0"/>
              <a:t>e il risultato può essere soltanto </a:t>
            </a:r>
            <a:r>
              <a:rPr lang="it-IT" b="1" dirty="0">
                <a:solidFill>
                  <a:srgbClr val="FF0000"/>
                </a:solidFill>
              </a:rPr>
              <a:t>SÌ</a:t>
            </a:r>
            <a:r>
              <a:rPr lang="it-IT" dirty="0"/>
              <a:t> o </a:t>
            </a:r>
            <a:r>
              <a:rPr lang="it-IT" b="1" dirty="0">
                <a:solidFill>
                  <a:srgbClr val="FF0000"/>
                </a:solidFill>
              </a:rPr>
              <a:t>NO</a:t>
            </a:r>
            <a:r>
              <a:rPr lang="it-IT" dirty="0"/>
              <a:t> (oppure </a:t>
            </a:r>
            <a:r>
              <a:rPr lang="it-IT" b="1" dirty="0">
                <a:solidFill>
                  <a:srgbClr val="FF0000"/>
                </a:solidFill>
              </a:rPr>
              <a:t>VERO</a:t>
            </a:r>
            <a:r>
              <a:rPr lang="it-IT" dirty="0"/>
              <a:t> o </a:t>
            </a:r>
            <a:r>
              <a:rPr lang="it-IT" b="1" dirty="0">
                <a:solidFill>
                  <a:srgbClr val="FF0000"/>
                </a:solidFill>
              </a:rPr>
              <a:t>FALSO</a:t>
            </a:r>
            <a:r>
              <a:rPr lang="it-IT" dirty="0"/>
              <a:t>).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8082891-05FB-6A95-AB2B-4B1E339260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2730" y="2560124"/>
            <a:ext cx="5079102" cy="1266443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4350210B-6D25-E479-827B-FD467B192E98}"/>
              </a:ext>
            </a:extLst>
          </p:cNvPr>
          <p:cNvSpPr txBox="1"/>
          <p:nvPr/>
        </p:nvSpPr>
        <p:spPr>
          <a:xfrm>
            <a:off x="658234" y="5480711"/>
            <a:ext cx="601092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/>
              <a:t>Ho soldi sufficienti per comperare la moto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/>
              <a:t>Il numero 50 è maggiore di 0?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/>
              <a:t>Mario è un alunno di questa classe?</a:t>
            </a:r>
            <a:endParaRPr lang="it-IT" sz="2400" b="1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A42AD3F3-E85E-6AA0-E462-803EA0218FE9}"/>
              </a:ext>
            </a:extLst>
          </p:cNvPr>
          <p:cNvSpPr txBox="1"/>
          <p:nvPr/>
        </p:nvSpPr>
        <p:spPr>
          <a:xfrm>
            <a:off x="6953018" y="5480711"/>
            <a:ext cx="499938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/>
              <a:t>Il serbatoio è pieno?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/>
              <a:t>Giochi a calcio?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/>
              <a:t>27 è un numero pari?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CAC600B-F8A4-29EB-FDF9-BAD22D2BCCA3}"/>
              </a:ext>
            </a:extLst>
          </p:cNvPr>
          <p:cNvSpPr txBox="1"/>
          <p:nvPr/>
        </p:nvSpPr>
        <p:spPr>
          <a:xfrm>
            <a:off x="609561" y="5024686"/>
            <a:ext cx="21150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800" b="1" dirty="0"/>
              <a:t>Esempi</a:t>
            </a:r>
            <a:endParaRPr lang="it-IT" dirty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F8D7EF54-1A52-864F-C0E1-E59B66B6BF80}"/>
              </a:ext>
            </a:extLst>
          </p:cNvPr>
          <p:cNvSpPr txBox="1"/>
          <p:nvPr/>
        </p:nvSpPr>
        <p:spPr>
          <a:xfrm>
            <a:off x="11192057" y="6301792"/>
            <a:ext cx="9044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A7FC05E5-3B37-4128-B9A7-14683CAF8E70}" type="slidenum">
              <a:rPr lang="it-IT" sz="2000" smtClean="0"/>
              <a:pPr algn="r"/>
              <a:t>6</a:t>
            </a:fld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18501213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9BCB226-27BA-73BA-9932-BC8E9F5DC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Le condizioni logiche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33AC452-4B58-B635-209A-7E1BBA509CD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Le “istruzioni di confronto” prendono il nome di </a:t>
            </a:r>
            <a:r>
              <a:rPr lang="it-IT" b="1" dirty="0">
                <a:solidFill>
                  <a:srgbClr val="FF0000"/>
                </a:solidFill>
              </a:rPr>
              <a:t>condizioni logiche </a:t>
            </a:r>
            <a:r>
              <a:rPr lang="it-IT" dirty="0"/>
              <a:t>dalle quali, a seconda del valore della risposta, è sempre necessario intraprendere percorsi alternativi, cioè in base alla risposta è necessario eseguire operazioni diverse.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7EA476B-E135-64D4-DE56-B85728C5B8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8860" y="3222498"/>
            <a:ext cx="8466554" cy="2301439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15B62E99-04C4-90A8-7E59-EBC56CA1653F}"/>
              </a:ext>
            </a:extLst>
          </p:cNvPr>
          <p:cNvSpPr txBox="1"/>
          <p:nvPr/>
        </p:nvSpPr>
        <p:spPr>
          <a:xfrm>
            <a:off x="609561" y="5725170"/>
            <a:ext cx="1113849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dirty="0"/>
              <a:t>In base alla risposta data alla domanda (cioè al test), le strade “si dividono”, vengono eseguite operazioni diverse nei due “rami” ma, successivamente, si </a:t>
            </a:r>
            <a:r>
              <a:rPr lang="it-IT" sz="3200" b="1" dirty="0">
                <a:solidFill>
                  <a:srgbClr val="FF0000"/>
                </a:solidFill>
              </a:rPr>
              <a:t>ricongiungono</a:t>
            </a:r>
            <a:r>
              <a:rPr lang="it-IT" sz="2400" dirty="0"/>
              <a:t>.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86F0CB55-68B8-E66B-ACDC-9D02CE9F4795}"/>
              </a:ext>
            </a:extLst>
          </p:cNvPr>
          <p:cNvSpPr txBox="1"/>
          <p:nvPr/>
        </p:nvSpPr>
        <p:spPr>
          <a:xfrm>
            <a:off x="11192057" y="6301792"/>
            <a:ext cx="9044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A7FC05E5-3B37-4128-B9A7-14683CAF8E70}" type="slidenum">
              <a:rPr lang="it-IT" sz="2000" smtClean="0"/>
              <a:pPr algn="r"/>
              <a:t>7</a:t>
            </a:fld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25554299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FB7A431-97C6-C406-366F-54B5FB887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Selezione Doppia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8EF5A1D-D7CB-F3A8-4AE5-89F83A326FC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546035" y="1585912"/>
            <a:ext cx="6028679" cy="4395009"/>
          </a:xfrm>
        </p:spPr>
        <p:txBody>
          <a:bodyPr/>
          <a:lstStyle/>
          <a:p>
            <a:pPr marL="0" indent="0">
              <a:buNone/>
            </a:pPr>
            <a:r>
              <a:rPr lang="it-IT" dirty="0"/>
              <a:t>La presenza di istruzioni in entrambi i rami del diagramma fa sì che in questo caso si parli di </a:t>
            </a:r>
            <a:r>
              <a:rPr lang="it-IT" b="1" dirty="0">
                <a:solidFill>
                  <a:srgbClr val="FF0000"/>
                </a:solidFill>
              </a:rPr>
              <a:t>selezione doppia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69C7462-0D93-18BB-B375-7F4E11FE904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383" y="1411523"/>
            <a:ext cx="4786007" cy="4949687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E3D95C91-32DA-90B3-E25B-FF529A3761F2}"/>
              </a:ext>
            </a:extLst>
          </p:cNvPr>
          <p:cNvSpPr txBox="1"/>
          <p:nvPr/>
        </p:nvSpPr>
        <p:spPr>
          <a:xfrm>
            <a:off x="11192057" y="6301792"/>
            <a:ext cx="9044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A7FC05E5-3B37-4128-B9A7-14683CAF8E70}" type="slidenum">
              <a:rPr lang="it-IT" sz="2000" smtClean="0"/>
              <a:pPr algn="r"/>
              <a:t>8</a:t>
            </a:fld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12556454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E26269-2B5E-F255-C523-616FA2438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AC8CDA2-5998-92A1-3D13-8CA90C76F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Selezione Singola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D00D8F8-5CE7-43C0-A4F5-DB65684F913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864087" y="2490373"/>
            <a:ext cx="6028679" cy="2061749"/>
          </a:xfrm>
        </p:spPr>
        <p:txBody>
          <a:bodyPr/>
          <a:lstStyle/>
          <a:p>
            <a:pPr marL="0" indent="0">
              <a:buNone/>
            </a:pPr>
            <a:r>
              <a:rPr lang="it-IT" dirty="0"/>
              <a:t>La presenza di istruzioni solo su uno dei rami del diagramma prende il nome di </a:t>
            </a:r>
            <a:r>
              <a:rPr lang="it-IT" b="1" dirty="0">
                <a:solidFill>
                  <a:srgbClr val="FF0000"/>
                </a:solidFill>
              </a:rPr>
              <a:t>selezione singola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6D2B4F2C-451B-AE94-E34A-F79AF80FB14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34" y="762205"/>
            <a:ext cx="5256740" cy="5795555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F7CCF8E8-5EA3-D158-19E9-7528B2A55466}"/>
              </a:ext>
            </a:extLst>
          </p:cNvPr>
          <p:cNvSpPr txBox="1"/>
          <p:nvPr/>
        </p:nvSpPr>
        <p:spPr>
          <a:xfrm>
            <a:off x="11192057" y="6301792"/>
            <a:ext cx="9044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A7FC05E5-3B37-4128-B9A7-14683CAF8E70}" type="slidenum">
              <a:rPr lang="it-IT" sz="2000" smtClean="0"/>
              <a:pPr algn="r"/>
              <a:t>9</a:t>
            </a:fld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24193631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BEF056B-7740-FF0D-1CEA-4770D5DD1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Esempio di selezione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6479227-F651-6A22-36BE-1BE871BF25C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643004" y="1585912"/>
            <a:ext cx="3931710" cy="4395009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it-IT" b="1" dirty="0"/>
              <a:t>Richiesta</a:t>
            </a:r>
          </a:p>
          <a:p>
            <a:pPr marL="0" indent="0">
              <a:buNone/>
            </a:pPr>
            <a:r>
              <a:rPr lang="it-IT" dirty="0"/>
              <a:t>Costruire un algoritmo che calcola l’area di un quadrato e di un cerchio e dire qual è la figura con area maggiore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97FEB4E2-1B24-2A38-9AFC-2A551265B51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2006"/>
          <a:stretch/>
        </p:blipFill>
        <p:spPr>
          <a:xfrm>
            <a:off x="114465" y="1411523"/>
            <a:ext cx="7528539" cy="4930566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CFA0ECEA-681F-D59D-E703-1BA328B7C775}"/>
              </a:ext>
            </a:extLst>
          </p:cNvPr>
          <p:cNvSpPr txBox="1"/>
          <p:nvPr/>
        </p:nvSpPr>
        <p:spPr>
          <a:xfrm>
            <a:off x="11192057" y="6301792"/>
            <a:ext cx="9044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A7FC05E5-3B37-4128-B9A7-14683CAF8E70}" type="slidenum">
              <a:rPr lang="it-IT" sz="2000" smtClean="0"/>
              <a:pPr algn="r"/>
              <a:t>10</a:t>
            </a:fld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37933305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463F23-0D55-2C4D-2C5B-E9879701A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6EEA9702-A132-B022-D2CF-180F9FA10B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6549" y="1308684"/>
            <a:ext cx="7538902" cy="4240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7939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DDE2E6-9C70-396D-2B32-85A8C48638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ADA6266C-4C9A-CC82-6902-857C5DCFE4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9037"/>
            <a:ext cx="12192000" cy="545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6245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5988</TotalTime>
  <Words>530</Words>
  <Application>Microsoft Office PowerPoint</Application>
  <PresentationFormat>Widescreen</PresentationFormat>
  <Paragraphs>70</Paragraphs>
  <Slides>12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5" baseType="lpstr">
      <vt:lpstr>Arial</vt:lpstr>
      <vt:lpstr>Calibri</vt:lpstr>
      <vt:lpstr>Tema di Office</vt:lpstr>
      <vt:lpstr>Codificare gli algoritmi Selezioni e Condizioni Logiche (IF… THEN… ELSE…) </vt:lpstr>
      <vt:lpstr>Tipi di variabili</vt:lpstr>
      <vt:lpstr>Tipi di variabili</vt:lpstr>
      <vt:lpstr>Esempio variabili e commenti</vt:lpstr>
      <vt:lpstr>Le alternative</vt:lpstr>
      <vt:lpstr>La selezione negli algoritmi</vt:lpstr>
      <vt:lpstr>Le condizioni logiche</vt:lpstr>
      <vt:lpstr>Selezione Doppia</vt:lpstr>
      <vt:lpstr>Selezione Singola</vt:lpstr>
      <vt:lpstr>Esempio di selezione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Giuseppe Muggeo</dc:creator>
  <cp:lastModifiedBy>Giuseppe Muggeo</cp:lastModifiedBy>
  <cp:revision>57</cp:revision>
  <dcterms:created xsi:type="dcterms:W3CDTF">2025-02-26T18:37:51Z</dcterms:created>
  <dcterms:modified xsi:type="dcterms:W3CDTF">2025-04-13T10:09:37Z</dcterms:modified>
</cp:coreProperties>
</file>