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9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80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7" r:id="rId12"/>
    <p:sldId id="265" r:id="rId13"/>
    <p:sldId id="266" r:id="rId14"/>
    <p:sldId id="269" r:id="rId15"/>
    <p:sldId id="268" r:id="rId16"/>
    <p:sldId id="270" r:id="rId17"/>
    <p:sldId id="271" r:id="rId18"/>
    <p:sldId id="272" r:id="rId19"/>
    <p:sldId id="274" r:id="rId20"/>
    <p:sldId id="273" r:id="rId21"/>
    <p:sldId id="275" r:id="rId22"/>
    <p:sldId id="276" r:id="rId23"/>
    <p:sldId id="277" r:id="rId24"/>
    <p:sldId id="278" r:id="rId25"/>
    <p:sldId id="279" r:id="rId26"/>
    <p:sldId id="283" r:id="rId27"/>
    <p:sldId id="282" r:id="rId28"/>
    <p:sldId id="281" r:id="rId29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2"/>
    </p:embeddedFont>
  </p:embeddedFontLst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33"/>
    <a:srgbClr val="00CC99"/>
    <a:srgbClr val="000099"/>
    <a:srgbClr val="66CCFF"/>
    <a:srgbClr val="800080"/>
    <a:srgbClr val="00FF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9828" autoAdjust="0"/>
  </p:normalViewPr>
  <p:slideViewPr>
    <p:cSldViewPr>
      <p:cViewPr>
        <p:scale>
          <a:sx n="70" d="100"/>
          <a:sy n="70" d="100"/>
        </p:scale>
        <p:origin x="-37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0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E4E3972-7E99-40A4-BA49-F409E3FA10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822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B6E89D7D-1D7C-410B-B084-360A44F726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51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2638" y="739775"/>
            <a:ext cx="7656512" cy="5089525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882650" y="835025"/>
            <a:ext cx="7435850" cy="489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743075" y="3387725"/>
            <a:ext cx="5641975" cy="20145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88900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63638" y="904875"/>
            <a:ext cx="6850062" cy="1997075"/>
          </a:xfrm>
        </p:spPr>
        <p:txBody>
          <a:bodyPr anchor="ctr" anchorCtr="1"/>
          <a:lstStyle>
            <a:lvl1pPr algn="ctr">
              <a:defRPr sz="3500" i="1">
                <a:solidFill>
                  <a:srgbClr val="000099"/>
                </a:solidFill>
              </a:defRPr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672" cy="167798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3100584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237925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14739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23045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293934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1743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86204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176295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26109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93143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893749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2621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85391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51238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168275" y="228600"/>
            <a:ext cx="8823325" cy="6440488"/>
            <a:chOff x="106" y="144"/>
            <a:chExt cx="5558" cy="3840"/>
          </a:xfrm>
        </p:grpSpPr>
        <p:sp>
          <p:nvSpPr>
            <p:cNvPr id="1029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it-IT" altLang="it-IT" sz="2400" smtClean="0">
                <a:latin typeface="Times New Roman" pitchFamily="18" charset="0"/>
              </a:endParaRPr>
            </a:p>
          </p:txBody>
        </p:sp>
        <p:sp>
          <p:nvSpPr>
            <p:cNvPr id="1030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87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088" r:id="rId14"/>
  </p:sldLayoutIdLst>
  <p:transition>
    <p:dissolve/>
    <p:sndAc>
      <p:stSnd>
        <p:snd r:embed="rId16" name="click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Unità di apprendimento 1</a:t>
            </a:r>
          </a:p>
        </p:txBody>
      </p:sp>
      <p:sp>
        <p:nvSpPr>
          <p:cNvPr id="14339" name="Rectangle 2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Rappresentazione </a:t>
            </a:r>
            <a:r>
              <a:rPr lang="it-IT" altLang="it-IT" smtClean="0"/>
              <a:t>delle informazioni</a:t>
            </a:r>
            <a:endParaRPr lang="it-IT" altLang="it-IT" dirty="0" smtClean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Unità di apprendimento 1</a:t>
            </a:r>
            <a:br>
              <a:rPr lang="it-IT" altLang="it-IT" dirty="0" smtClean="0"/>
            </a:br>
            <a:r>
              <a:rPr lang="it-IT" altLang="it-IT" dirty="0" smtClean="0">
                <a:solidFill>
                  <a:srgbClr val="FF6600"/>
                </a:solidFill>
              </a:rPr>
              <a:t>Lezione 1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Comunichiamo con il calcolatore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175258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15" y="404664"/>
            <a:ext cx="7029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611602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 questa lezione impareremo: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844675"/>
            <a:ext cx="7696200" cy="4619625"/>
          </a:xfrm>
        </p:spPr>
        <p:txBody>
          <a:bodyPr/>
          <a:lstStyle/>
          <a:p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il concetto di comunicazione</a:t>
            </a:r>
          </a:p>
          <a:p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l’informazione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nel calcolatore</a:t>
            </a:r>
          </a:p>
          <a:p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alfabeti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, codifiche e protocolli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160995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dirty="0" smtClean="0"/>
              <a:t>Introduzione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>
                <a:solidFill>
                  <a:srgbClr val="FF0000"/>
                </a:solidFill>
              </a:rPr>
              <a:t>computer</a:t>
            </a:r>
            <a:r>
              <a:rPr lang="it-IT" dirty="0"/>
              <a:t> è una dispositivo elettronico che l’uomo utilizza per le sue due principali caratteristiche:</a:t>
            </a:r>
          </a:p>
          <a:p>
            <a:pPr lvl="1"/>
            <a:r>
              <a:rPr lang="it-IT" dirty="0" smtClean="0">
                <a:solidFill>
                  <a:srgbClr val="00B050"/>
                </a:solidFill>
              </a:rPr>
              <a:t>velocità</a:t>
            </a:r>
            <a:r>
              <a:rPr lang="it-IT" dirty="0">
                <a:solidFill>
                  <a:srgbClr val="00B050"/>
                </a:solidFill>
              </a:rPr>
              <a:t>;</a:t>
            </a:r>
          </a:p>
          <a:p>
            <a:pPr lvl="1"/>
            <a:r>
              <a:rPr lang="it-IT" dirty="0" smtClean="0">
                <a:solidFill>
                  <a:srgbClr val="00B050"/>
                </a:solidFill>
              </a:rPr>
              <a:t>capacità </a:t>
            </a:r>
            <a:r>
              <a:rPr lang="it-IT" dirty="0">
                <a:solidFill>
                  <a:srgbClr val="00B050"/>
                </a:solidFill>
              </a:rPr>
              <a:t>di </a:t>
            </a:r>
            <a:r>
              <a:rPr lang="it-IT" dirty="0" smtClean="0">
                <a:solidFill>
                  <a:srgbClr val="00B050"/>
                </a:solidFill>
              </a:rPr>
              <a:t>memorizzazione</a:t>
            </a:r>
          </a:p>
          <a:p>
            <a:r>
              <a:rPr lang="it-IT" dirty="0" smtClean="0"/>
              <a:t>L’utente </a:t>
            </a:r>
            <a:r>
              <a:rPr lang="it-IT" dirty="0"/>
              <a:t>ha bisogno di comunicare </a:t>
            </a:r>
            <a:r>
              <a:rPr lang="it-IT" dirty="0" smtClean="0"/>
              <a:t>con </a:t>
            </a:r>
            <a:r>
              <a:rPr lang="it-IT" dirty="0"/>
              <a:t>il calcolatore sia per “istruirlo”, scrivendo e memorizzando in esso i </a:t>
            </a:r>
            <a:r>
              <a:rPr lang="it-IT" dirty="0" smtClean="0"/>
              <a:t>programmi</a:t>
            </a:r>
            <a:endParaRPr lang="it-IT" dirty="0"/>
          </a:p>
          <a:p>
            <a:pPr lvl="1"/>
            <a:endParaRPr lang="it-IT" altLang="it-IT" b="1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79331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Introduzione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/>
              <a:t>La comunicazione tra uomo e macchina risulta essere ostacolata dalla “differenza” </a:t>
            </a:r>
            <a:r>
              <a:rPr lang="it-IT" sz="2400" dirty="0" smtClean="0"/>
              <a:t>intrinseca dei </a:t>
            </a:r>
            <a:r>
              <a:rPr lang="it-IT" sz="2400" dirty="0"/>
              <a:t>due sistemi che devono dialogare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14" y="4803746"/>
            <a:ext cx="8862235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12976"/>
            <a:ext cx="6603789" cy="159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402697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Introduzione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31" y="3861048"/>
            <a:ext cx="2736304" cy="197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41" y="2563564"/>
            <a:ext cx="8473118" cy="121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293086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La comunicazione</a:t>
            </a:r>
            <a:r>
              <a:rPr lang="it-IT" dirty="0" smtClean="0"/>
              <a:t> </a:t>
            </a:r>
            <a:r>
              <a:rPr lang="it-IT" dirty="0"/>
              <a:t>prevede due specifici </a:t>
            </a:r>
            <a:r>
              <a:rPr lang="it-IT" dirty="0" smtClean="0"/>
              <a:t>livelli</a:t>
            </a:r>
          </a:p>
          <a:p>
            <a:r>
              <a:rPr lang="it-IT" dirty="0" smtClean="0"/>
              <a:t>Dovremo </a:t>
            </a:r>
            <a:r>
              <a:rPr lang="it-IT" dirty="0"/>
              <a:t>cercare di </a:t>
            </a:r>
            <a:r>
              <a:rPr lang="it-IT" dirty="0" smtClean="0"/>
              <a:t>superare tutti </a:t>
            </a:r>
            <a:r>
              <a:rPr lang="it-IT" dirty="0"/>
              <a:t>i problemi relativi a ciascuno di essi:</a:t>
            </a:r>
          </a:p>
          <a:p>
            <a:pPr lvl="1"/>
            <a:r>
              <a:rPr lang="it-IT" sz="2800" dirty="0" smtClean="0">
                <a:solidFill>
                  <a:srgbClr val="FF0000"/>
                </a:solidFill>
              </a:rPr>
              <a:t>livello </a:t>
            </a:r>
            <a:r>
              <a:rPr lang="it-IT" sz="2800" dirty="0">
                <a:solidFill>
                  <a:srgbClr val="FF0000"/>
                </a:solidFill>
              </a:rPr>
              <a:t>A: trasmissione dei </a:t>
            </a:r>
            <a:r>
              <a:rPr lang="it-IT" sz="2800" dirty="0" smtClean="0">
                <a:solidFill>
                  <a:srgbClr val="FF0000"/>
                </a:solidFill>
              </a:rPr>
              <a:t>simboli</a:t>
            </a:r>
            <a:endParaRPr lang="it-IT" sz="2800" dirty="0">
              <a:solidFill>
                <a:srgbClr val="FF0000"/>
              </a:solidFill>
            </a:endParaRPr>
          </a:p>
          <a:p>
            <a:pPr lvl="1"/>
            <a:r>
              <a:rPr lang="it-IT" sz="2800" dirty="0" smtClean="0">
                <a:solidFill>
                  <a:srgbClr val="FF0000"/>
                </a:solidFill>
              </a:rPr>
              <a:t>livello </a:t>
            </a:r>
            <a:r>
              <a:rPr lang="it-IT" sz="2800" dirty="0">
                <a:solidFill>
                  <a:srgbClr val="FF0000"/>
                </a:solidFill>
              </a:rPr>
              <a:t>B: trasmissione del </a:t>
            </a:r>
            <a:r>
              <a:rPr lang="it-IT" sz="2800" dirty="0" smtClean="0">
                <a:solidFill>
                  <a:srgbClr val="FF0000"/>
                </a:solidFill>
              </a:rPr>
              <a:t>significato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874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Per risolvere i problemi </a:t>
            </a:r>
            <a:r>
              <a:rPr lang="it-IT" dirty="0">
                <a:solidFill>
                  <a:srgbClr val="000099"/>
                </a:solidFill>
              </a:rPr>
              <a:t>del primo livello</a:t>
            </a:r>
            <a:r>
              <a:rPr lang="it-IT" dirty="0"/>
              <a:t>, </a:t>
            </a:r>
            <a:r>
              <a:rPr lang="it-IT" dirty="0" smtClean="0"/>
              <a:t>bisogna individuare </a:t>
            </a:r>
            <a:r>
              <a:rPr lang="it-IT" dirty="0"/>
              <a:t>una “</a:t>
            </a:r>
            <a:r>
              <a:rPr lang="it-IT" dirty="0">
                <a:solidFill>
                  <a:srgbClr val="FF0000"/>
                </a:solidFill>
              </a:rPr>
              <a:t>lingua comune</a:t>
            </a:r>
            <a:r>
              <a:rPr lang="it-IT" dirty="0"/>
              <a:t>” in modo da poter rappresentare il </a:t>
            </a:r>
            <a:r>
              <a:rPr lang="it-IT" dirty="0" smtClean="0"/>
              <a:t>messaggio.</a:t>
            </a:r>
          </a:p>
          <a:p>
            <a:r>
              <a:rPr lang="it-IT" dirty="0"/>
              <a:t>Il </a:t>
            </a:r>
            <a:r>
              <a:rPr lang="it-IT" dirty="0">
                <a:solidFill>
                  <a:srgbClr val="000099"/>
                </a:solidFill>
              </a:rPr>
              <a:t>secondo livello </a:t>
            </a:r>
            <a:r>
              <a:rPr lang="it-IT" dirty="0"/>
              <a:t>riguarda il significato del messaggio, cioè la “semantica</a:t>
            </a:r>
            <a:r>
              <a:rPr lang="it-IT" dirty="0" smtClean="0"/>
              <a:t>”</a:t>
            </a:r>
          </a:p>
          <a:p>
            <a:pPr lvl="1"/>
            <a:r>
              <a:rPr lang="it-IT" dirty="0" smtClean="0"/>
              <a:t>il </a:t>
            </a:r>
            <a:r>
              <a:rPr lang="it-IT" dirty="0"/>
              <a:t>messaggio </a:t>
            </a:r>
            <a:r>
              <a:rPr lang="it-IT" dirty="0" smtClean="0"/>
              <a:t>che viene ricevuto deve </a:t>
            </a:r>
            <a:r>
              <a:rPr lang="it-IT" dirty="0"/>
              <a:t>contenere l’insieme di tutte le </a:t>
            </a:r>
            <a:r>
              <a:rPr lang="it-IT" dirty="0" smtClean="0">
                <a:solidFill>
                  <a:srgbClr val="FF0000"/>
                </a:solidFill>
              </a:rPr>
              <a:t>informazioni</a:t>
            </a:r>
            <a:r>
              <a:rPr lang="it-IT" dirty="0" smtClean="0"/>
              <a:t> che </a:t>
            </a:r>
            <a:r>
              <a:rPr lang="it-IT" dirty="0"/>
              <a:t>il mittente ha necessità di </a:t>
            </a:r>
            <a:r>
              <a:rPr lang="it-IT" dirty="0">
                <a:solidFill>
                  <a:srgbClr val="FF0000"/>
                </a:solidFill>
              </a:rPr>
              <a:t>comunicare</a:t>
            </a:r>
          </a:p>
        </p:txBody>
      </p:sp>
    </p:spTree>
    <p:extLst>
      <p:ext uri="{BB962C8B-B14F-4D97-AF65-F5344CB8AC3E}">
        <p14:creationId xmlns:p14="http://schemas.microsoft.com/office/powerpoint/2010/main" val="361308351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Il messaggio viene trasmesso mediante un sistema di comunicazione.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852936"/>
            <a:ext cx="8217579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08351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comunicazione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467544" y="1772816"/>
            <a:ext cx="8496944" cy="4619625"/>
          </a:xfrm>
        </p:spPr>
        <p:txBody>
          <a:bodyPr/>
          <a:lstStyle/>
          <a:p>
            <a:r>
              <a:rPr lang="it-IT" sz="2400" dirty="0"/>
              <a:t>Possiamo individuare i seguenti elementi fondamentali:</a:t>
            </a:r>
          </a:p>
          <a:p>
            <a:pPr lvl="1"/>
            <a:r>
              <a:rPr lang="it-IT" sz="2400" dirty="0" smtClean="0">
                <a:solidFill>
                  <a:srgbClr val="FF0000"/>
                </a:solidFill>
              </a:rPr>
              <a:t>un </a:t>
            </a:r>
            <a:r>
              <a:rPr lang="it-IT" sz="2400" dirty="0">
                <a:solidFill>
                  <a:srgbClr val="FF0000"/>
                </a:solidFill>
              </a:rPr>
              <a:t>messaggio</a:t>
            </a:r>
            <a:r>
              <a:rPr lang="it-IT" sz="2400" dirty="0"/>
              <a:t>: composto da segnali ottici, acustici, elettrici ecc.;</a:t>
            </a:r>
          </a:p>
          <a:p>
            <a:pPr lvl="1"/>
            <a:r>
              <a:rPr lang="it-IT" sz="2400" dirty="0" smtClean="0"/>
              <a:t>un </a:t>
            </a:r>
            <a:r>
              <a:rPr lang="it-IT" sz="2400" dirty="0">
                <a:solidFill>
                  <a:srgbClr val="FF0000"/>
                </a:solidFill>
              </a:rPr>
              <a:t>trasmettitore</a:t>
            </a:r>
            <a:r>
              <a:rPr lang="it-IT" sz="2400" dirty="0"/>
              <a:t>: l’oggetto che invia il messaggio (telefono, computer, modem ecc.);</a:t>
            </a:r>
          </a:p>
          <a:p>
            <a:pPr lvl="1"/>
            <a:r>
              <a:rPr lang="it-IT" sz="2400" dirty="0" smtClean="0"/>
              <a:t>un </a:t>
            </a:r>
            <a:r>
              <a:rPr lang="it-IT" sz="2400" dirty="0">
                <a:solidFill>
                  <a:srgbClr val="FF0000"/>
                </a:solidFill>
              </a:rPr>
              <a:t>ricevitore</a:t>
            </a:r>
            <a:r>
              <a:rPr lang="it-IT" sz="2400" dirty="0"/>
              <a:t>: lo strumento che legge e decodifica il </a:t>
            </a:r>
            <a:r>
              <a:rPr lang="it-IT" sz="2400" dirty="0" smtClean="0"/>
              <a:t>msg</a:t>
            </a:r>
            <a:endParaRPr lang="it-IT" sz="2400" dirty="0"/>
          </a:p>
          <a:p>
            <a:pPr lvl="1"/>
            <a:r>
              <a:rPr lang="it-IT" sz="2400" dirty="0" smtClean="0"/>
              <a:t>un </a:t>
            </a:r>
            <a:r>
              <a:rPr lang="it-IT" sz="2400" dirty="0">
                <a:solidFill>
                  <a:srgbClr val="FF0000"/>
                </a:solidFill>
              </a:rPr>
              <a:t>canale</a:t>
            </a:r>
            <a:r>
              <a:rPr lang="it-IT" sz="2400" dirty="0"/>
              <a:t>: il mezzo attraverso il quale viene trasmesso il segnale (fi li, onde radio, luce);</a:t>
            </a:r>
          </a:p>
          <a:p>
            <a:pPr lvl="1"/>
            <a:r>
              <a:rPr lang="it-IT" sz="2400" dirty="0" smtClean="0"/>
              <a:t>un </a:t>
            </a:r>
            <a:r>
              <a:rPr lang="it-IT" sz="2400" dirty="0">
                <a:solidFill>
                  <a:srgbClr val="FF0000"/>
                </a:solidFill>
              </a:rPr>
              <a:t>codice</a:t>
            </a:r>
            <a:r>
              <a:rPr lang="it-IT" sz="2400" dirty="0"/>
              <a:t>: l’insieme dei simboli impiegati per adattare il messaggio alla trasmissione;</a:t>
            </a:r>
          </a:p>
          <a:p>
            <a:pPr lvl="1"/>
            <a:r>
              <a:rPr lang="it-IT" sz="2400" dirty="0" smtClean="0"/>
              <a:t>un </a:t>
            </a:r>
            <a:r>
              <a:rPr lang="it-IT" sz="2400" dirty="0">
                <a:solidFill>
                  <a:srgbClr val="FF0000"/>
                </a:solidFill>
              </a:rPr>
              <a:t>protocollo</a:t>
            </a:r>
            <a:r>
              <a:rPr lang="it-IT" sz="2400" dirty="0"/>
              <a:t>: l’insieme delle regole che definiscono il formato dei messaggi stessi, la </a:t>
            </a:r>
            <a:r>
              <a:rPr lang="it-IT" sz="2400" dirty="0" smtClean="0"/>
              <a:t>loro lunghezza </a:t>
            </a:r>
            <a:r>
              <a:rPr lang="it-IT" sz="2400" dirty="0"/>
              <a:t>ecc.</a:t>
            </a:r>
          </a:p>
        </p:txBody>
      </p:sp>
    </p:spTree>
    <p:extLst>
      <p:ext uri="{BB962C8B-B14F-4D97-AF65-F5344CB8AC3E}">
        <p14:creationId xmlns:p14="http://schemas.microsoft.com/office/powerpoint/2010/main" val="3340758261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/>
              <a:t>In questa prima parte ci dedicheremo alla </a:t>
            </a:r>
            <a:r>
              <a:rPr lang="it-IT" sz="2400" dirty="0">
                <a:solidFill>
                  <a:srgbClr val="FF0000"/>
                </a:solidFill>
              </a:rPr>
              <a:t>codifica del messaggio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22378"/>
            <a:ext cx="8122650" cy="76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49080"/>
            <a:ext cx="67722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08351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Tipologia dell’informazione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/>
              <a:t>Possiamo </a:t>
            </a:r>
            <a:r>
              <a:rPr lang="it-IT" sz="3200" dirty="0" smtClean="0"/>
              <a:t>elencare </a:t>
            </a:r>
            <a:r>
              <a:rPr lang="it-IT" sz="3200" dirty="0"/>
              <a:t>alcune categorie di informazioni che sono “trattate” dagli </a:t>
            </a:r>
            <a:r>
              <a:rPr lang="it-IT" sz="3200" dirty="0" smtClean="0"/>
              <a:t>elaboratori elettronici:</a:t>
            </a:r>
            <a:endParaRPr lang="it-IT" sz="3200" dirty="0"/>
          </a:p>
          <a:p>
            <a:pPr lvl="1"/>
            <a:r>
              <a:rPr lang="it-IT" sz="3200" dirty="0" smtClean="0">
                <a:solidFill>
                  <a:srgbClr val="0000CC"/>
                </a:solidFill>
              </a:rPr>
              <a:t>numeri </a:t>
            </a:r>
            <a:r>
              <a:rPr lang="it-IT" sz="3200" dirty="0">
                <a:solidFill>
                  <a:srgbClr val="0000CC"/>
                </a:solidFill>
              </a:rPr>
              <a:t>e operazioni </a:t>
            </a:r>
            <a:r>
              <a:rPr lang="it-IT" sz="3200" dirty="0" smtClean="0">
                <a:solidFill>
                  <a:srgbClr val="0000CC"/>
                </a:solidFill>
              </a:rPr>
              <a:t>numeriche</a:t>
            </a:r>
            <a:endParaRPr lang="it-IT" sz="3200" dirty="0">
              <a:solidFill>
                <a:srgbClr val="0000CC"/>
              </a:solidFill>
            </a:endParaRPr>
          </a:p>
          <a:p>
            <a:pPr lvl="1"/>
            <a:r>
              <a:rPr lang="it-IT" sz="3200" dirty="0" smtClean="0">
                <a:solidFill>
                  <a:srgbClr val="0000CC"/>
                </a:solidFill>
              </a:rPr>
              <a:t>dati alfanumerici</a:t>
            </a:r>
            <a:endParaRPr lang="it-IT" sz="3200" dirty="0">
              <a:solidFill>
                <a:srgbClr val="0000CC"/>
              </a:solidFill>
            </a:endParaRPr>
          </a:p>
          <a:p>
            <a:pPr lvl="1"/>
            <a:r>
              <a:rPr lang="it-IT" sz="3200" dirty="0" smtClean="0">
                <a:solidFill>
                  <a:srgbClr val="0000CC"/>
                </a:solidFill>
              </a:rPr>
              <a:t>immagini </a:t>
            </a:r>
            <a:r>
              <a:rPr lang="it-IT" sz="3200" dirty="0">
                <a:solidFill>
                  <a:srgbClr val="0000CC"/>
                </a:solidFill>
              </a:rPr>
              <a:t>e </a:t>
            </a:r>
            <a:r>
              <a:rPr lang="it-IT" sz="3200" dirty="0" smtClean="0">
                <a:solidFill>
                  <a:srgbClr val="0000CC"/>
                </a:solidFill>
              </a:rPr>
              <a:t>filmati</a:t>
            </a:r>
            <a:endParaRPr lang="it-IT" sz="3200" dirty="0">
              <a:solidFill>
                <a:srgbClr val="0000CC"/>
              </a:solidFill>
            </a:endParaRPr>
          </a:p>
          <a:p>
            <a:pPr lvl="1"/>
            <a:r>
              <a:rPr lang="it-IT" sz="3200" dirty="0" smtClean="0">
                <a:solidFill>
                  <a:srgbClr val="0000CC"/>
                </a:solidFill>
              </a:rPr>
              <a:t>suoni</a:t>
            </a:r>
            <a:endParaRPr lang="it-IT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758261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Simbologia </a:t>
            </a:r>
            <a:r>
              <a:rPr lang="it-IT" dirty="0"/>
              <a:t>e terminologia</a:t>
            </a:r>
          </a:p>
        </p:txBody>
      </p:sp>
      <p:sp>
        <p:nvSpPr>
          <p:cNvPr id="4" name="Rettangolo 3"/>
          <p:cNvSpPr/>
          <p:nvPr/>
        </p:nvSpPr>
        <p:spPr>
          <a:xfrm>
            <a:off x="388122" y="5085184"/>
            <a:ext cx="8352928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Il </a:t>
            </a:r>
            <a:r>
              <a:rPr lang="it-IT" sz="2000" dirty="0" smtClean="0">
                <a:solidFill>
                  <a:srgbClr val="FF0000"/>
                </a:solidFill>
              </a:rPr>
              <a:t>significante</a:t>
            </a:r>
            <a:r>
              <a:rPr lang="it-IT" sz="2000" dirty="0" smtClean="0"/>
              <a:t> è costituito dalle tre modalità con cui viene rappresentato il messaggio attraverso dei simboli, mentre il contenuto, cioè il </a:t>
            </a:r>
            <a:r>
              <a:rPr lang="it-IT" sz="2000" dirty="0" smtClean="0">
                <a:solidFill>
                  <a:srgbClr val="FF0000"/>
                </a:solidFill>
              </a:rPr>
              <a:t>significato</a:t>
            </a:r>
            <a:r>
              <a:rPr lang="it-IT" sz="2000" dirty="0" smtClean="0"/>
              <a:t>, è il numero 10</a:t>
            </a:r>
            <a:endParaRPr lang="it-IT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46" y="3212976"/>
            <a:ext cx="7920880" cy="153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43" y="1844824"/>
            <a:ext cx="840852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537941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Tipologia dell’informazione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r>
              <a:rPr lang="it-IT" sz="3200" dirty="0"/>
              <a:t>L’insieme dei valori da rappresentare prende il nome di </a:t>
            </a:r>
            <a:r>
              <a:rPr lang="it-IT" sz="3200" dirty="0">
                <a:solidFill>
                  <a:srgbClr val="FF0000"/>
                </a:solidFill>
              </a:rPr>
              <a:t>alfabeto sorgente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135399"/>
            <a:ext cx="2870385" cy="57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29" y="5445224"/>
            <a:ext cx="362498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gnaposto contenuto 2"/>
          <p:cNvSpPr txBox="1">
            <a:spLocks/>
          </p:cNvSpPr>
          <p:nvPr/>
        </p:nvSpPr>
        <p:spPr bwMode="auto">
          <a:xfrm>
            <a:off x="755576" y="3777208"/>
            <a:ext cx="7992888" cy="166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l"/>
              <a:defRPr sz="3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3200" dirty="0"/>
              <a:t>L’insieme dei simboli utilizzati per rappresentare le parole dell’alfabeto sorgente si </a:t>
            </a:r>
            <a:r>
              <a:rPr lang="it-IT" sz="3200" dirty="0" smtClean="0"/>
              <a:t>chiama </a:t>
            </a:r>
            <a:r>
              <a:rPr lang="it-IT" sz="3200" dirty="0" smtClean="0">
                <a:solidFill>
                  <a:srgbClr val="FF0000"/>
                </a:solidFill>
              </a:rPr>
              <a:t>alfabeto </a:t>
            </a:r>
            <a:r>
              <a:rPr lang="it-IT" sz="3200" dirty="0">
                <a:solidFill>
                  <a:srgbClr val="FF0000"/>
                </a:solidFill>
              </a:rPr>
              <a:t>in codice</a:t>
            </a:r>
            <a:endParaRPr lang="it-IT" sz="32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69903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Tipologia dell’informazione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8612157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146994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fissa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45734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082030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fissa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61501" cy="139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467544" y="3429001"/>
            <a:ext cx="4590504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A</a:t>
            </a:r>
            <a:r>
              <a:rPr lang="it-IT" sz="2000" dirty="0" smtClean="0"/>
              <a:t>: Lunedì, Martedì, Mercoledì, Giovedì</a:t>
            </a:r>
          </a:p>
          <a:p>
            <a:r>
              <a:rPr lang="it-IT" sz="2000" dirty="0" smtClean="0">
                <a:solidFill>
                  <a:srgbClr val="FF0000"/>
                </a:solidFill>
              </a:rPr>
              <a:t>B</a:t>
            </a:r>
            <a:r>
              <a:rPr lang="it-IT" sz="2000" dirty="0" smtClean="0"/>
              <a:t>: Venerdì, Sabato, Domenica</a:t>
            </a: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486048" y="4300235"/>
            <a:ext cx="4572000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it-IT" sz="2000" dirty="0">
                <a:solidFill>
                  <a:srgbClr val="FF0000"/>
                </a:solidFill>
              </a:rPr>
              <a:t>A</a:t>
            </a:r>
            <a:r>
              <a:rPr lang="it-IT" sz="2000" dirty="0">
                <a:solidFill>
                  <a:srgbClr val="0000CC"/>
                </a:solidFill>
              </a:rPr>
              <a:t>A</a:t>
            </a:r>
            <a:r>
              <a:rPr lang="it-IT" sz="2000" dirty="0"/>
              <a:t>: Lunedì, Martedì</a:t>
            </a:r>
          </a:p>
          <a:p>
            <a:r>
              <a:rPr lang="it-IT" sz="2000" dirty="0">
                <a:solidFill>
                  <a:srgbClr val="FF0000"/>
                </a:solidFill>
              </a:rPr>
              <a:t>A</a:t>
            </a:r>
            <a:r>
              <a:rPr lang="it-IT" sz="2000" dirty="0">
                <a:solidFill>
                  <a:srgbClr val="0000CC"/>
                </a:solidFill>
              </a:rPr>
              <a:t>B</a:t>
            </a:r>
            <a:r>
              <a:rPr lang="it-IT" sz="2000" dirty="0"/>
              <a:t>: Mercoledì, Giovedì</a:t>
            </a:r>
          </a:p>
          <a:p>
            <a:r>
              <a:rPr lang="it-IT" sz="2000" dirty="0" smtClean="0">
                <a:solidFill>
                  <a:srgbClr val="FF0000"/>
                </a:solidFill>
              </a:rPr>
              <a:t>B</a:t>
            </a:r>
            <a:r>
              <a:rPr lang="it-IT" sz="2000" dirty="0">
                <a:solidFill>
                  <a:srgbClr val="0000CC"/>
                </a:solidFill>
              </a:rPr>
              <a:t>A</a:t>
            </a:r>
            <a:r>
              <a:rPr lang="it-IT" sz="2000" dirty="0" smtClean="0"/>
              <a:t>: Venerdì, Sabato</a:t>
            </a:r>
          </a:p>
          <a:p>
            <a:r>
              <a:rPr lang="it-IT" sz="2000" dirty="0">
                <a:solidFill>
                  <a:srgbClr val="FF0000"/>
                </a:solidFill>
              </a:rPr>
              <a:t>B</a:t>
            </a:r>
            <a:r>
              <a:rPr lang="it-IT" sz="2000" dirty="0" smtClean="0">
                <a:solidFill>
                  <a:srgbClr val="0000CC"/>
                </a:solidFill>
              </a:rPr>
              <a:t>B</a:t>
            </a:r>
            <a:r>
              <a:rPr lang="it-IT" sz="2000" dirty="0"/>
              <a:t>: Domenica</a:t>
            </a:r>
          </a:p>
        </p:txBody>
      </p:sp>
      <p:sp>
        <p:nvSpPr>
          <p:cNvPr id="6" name="Rettangolo 5"/>
          <p:cNvSpPr/>
          <p:nvPr/>
        </p:nvSpPr>
        <p:spPr>
          <a:xfrm>
            <a:off x="5526360" y="3429126"/>
            <a:ext cx="3078088" cy="31208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A</a:t>
            </a:r>
            <a:r>
              <a:rPr lang="it-IT" sz="2400" dirty="0">
                <a:solidFill>
                  <a:srgbClr val="0000CC"/>
                </a:solidFill>
              </a:rPr>
              <a:t>A</a:t>
            </a:r>
            <a:r>
              <a:rPr lang="it-IT" sz="2400" dirty="0">
                <a:solidFill>
                  <a:srgbClr val="00B050"/>
                </a:solidFill>
              </a:rPr>
              <a:t>A</a:t>
            </a:r>
            <a:r>
              <a:rPr lang="it-IT" sz="2400" dirty="0"/>
              <a:t>: Lunedì</a:t>
            </a:r>
          </a:p>
          <a:p>
            <a:r>
              <a:rPr lang="it-IT" sz="2400" dirty="0">
                <a:solidFill>
                  <a:srgbClr val="FF0000"/>
                </a:solidFill>
              </a:rPr>
              <a:t>A</a:t>
            </a:r>
            <a:r>
              <a:rPr lang="it-IT" sz="2400" dirty="0">
                <a:solidFill>
                  <a:srgbClr val="0000CC"/>
                </a:solidFill>
              </a:rPr>
              <a:t>A</a:t>
            </a:r>
            <a:r>
              <a:rPr lang="it-IT" sz="2400" dirty="0">
                <a:solidFill>
                  <a:srgbClr val="00B050"/>
                </a:solidFill>
              </a:rPr>
              <a:t>B</a:t>
            </a:r>
            <a:r>
              <a:rPr lang="it-IT" sz="2400" dirty="0"/>
              <a:t>: Martedì</a:t>
            </a:r>
          </a:p>
          <a:p>
            <a:r>
              <a:rPr lang="it-IT" sz="2400" dirty="0">
                <a:solidFill>
                  <a:srgbClr val="FF0000"/>
                </a:solidFill>
              </a:rPr>
              <a:t>A</a:t>
            </a:r>
            <a:r>
              <a:rPr lang="it-IT" sz="2400" dirty="0">
                <a:solidFill>
                  <a:srgbClr val="0000CC"/>
                </a:solidFill>
              </a:rPr>
              <a:t>B</a:t>
            </a:r>
            <a:r>
              <a:rPr lang="it-IT" sz="2400" dirty="0">
                <a:solidFill>
                  <a:srgbClr val="00B050"/>
                </a:solidFill>
              </a:rPr>
              <a:t>A</a:t>
            </a:r>
            <a:r>
              <a:rPr lang="it-IT" sz="2400" dirty="0"/>
              <a:t>: Mercoledì</a:t>
            </a:r>
          </a:p>
          <a:p>
            <a:r>
              <a:rPr lang="it-IT" sz="2400" dirty="0">
                <a:solidFill>
                  <a:srgbClr val="FF0000"/>
                </a:solidFill>
              </a:rPr>
              <a:t>A</a:t>
            </a:r>
            <a:r>
              <a:rPr lang="it-IT" sz="2400" dirty="0">
                <a:solidFill>
                  <a:srgbClr val="0000CC"/>
                </a:solidFill>
              </a:rPr>
              <a:t>B</a:t>
            </a:r>
            <a:r>
              <a:rPr lang="it-IT" sz="2400" dirty="0">
                <a:solidFill>
                  <a:srgbClr val="00B050"/>
                </a:solidFill>
              </a:rPr>
              <a:t>B</a:t>
            </a:r>
            <a:r>
              <a:rPr lang="it-IT" sz="2400" dirty="0"/>
              <a:t>: Giovedì</a:t>
            </a:r>
          </a:p>
          <a:p>
            <a:r>
              <a:rPr lang="it-IT" sz="2400" dirty="0">
                <a:solidFill>
                  <a:srgbClr val="FF0000"/>
                </a:solidFill>
              </a:rPr>
              <a:t>B</a:t>
            </a:r>
            <a:r>
              <a:rPr lang="it-IT" sz="2400" dirty="0">
                <a:solidFill>
                  <a:srgbClr val="0000CC"/>
                </a:solidFill>
              </a:rPr>
              <a:t>A</a:t>
            </a:r>
            <a:r>
              <a:rPr lang="it-IT" sz="2400" dirty="0">
                <a:solidFill>
                  <a:srgbClr val="00B050"/>
                </a:solidFill>
              </a:rPr>
              <a:t>A</a:t>
            </a:r>
            <a:r>
              <a:rPr lang="it-IT" sz="2400" dirty="0"/>
              <a:t>: Venerdì</a:t>
            </a:r>
          </a:p>
          <a:p>
            <a:r>
              <a:rPr lang="it-IT" sz="2400" dirty="0">
                <a:solidFill>
                  <a:srgbClr val="FF0000"/>
                </a:solidFill>
              </a:rPr>
              <a:t>B</a:t>
            </a:r>
            <a:r>
              <a:rPr lang="it-IT" sz="2400" dirty="0">
                <a:solidFill>
                  <a:srgbClr val="0000CC"/>
                </a:solidFill>
              </a:rPr>
              <a:t>A</a:t>
            </a:r>
            <a:r>
              <a:rPr lang="it-IT" sz="2400" dirty="0">
                <a:solidFill>
                  <a:srgbClr val="00B050"/>
                </a:solidFill>
              </a:rPr>
              <a:t>B</a:t>
            </a:r>
            <a:r>
              <a:rPr lang="it-IT" sz="2400" dirty="0"/>
              <a:t>: Sabato</a:t>
            </a:r>
          </a:p>
          <a:p>
            <a:r>
              <a:rPr lang="it-IT" sz="2400" dirty="0">
                <a:solidFill>
                  <a:srgbClr val="FF0000"/>
                </a:solidFill>
              </a:rPr>
              <a:t>B</a:t>
            </a:r>
            <a:r>
              <a:rPr lang="it-IT" sz="2400" dirty="0">
                <a:solidFill>
                  <a:srgbClr val="0000CC"/>
                </a:solidFill>
              </a:rPr>
              <a:t>B</a:t>
            </a:r>
            <a:r>
              <a:rPr lang="it-IT" sz="2400" dirty="0">
                <a:solidFill>
                  <a:srgbClr val="00B050"/>
                </a:solidFill>
              </a:rPr>
              <a:t>A</a:t>
            </a:r>
            <a:r>
              <a:rPr lang="it-IT" sz="2400" dirty="0"/>
              <a:t>: Domenica</a:t>
            </a:r>
          </a:p>
        </p:txBody>
      </p:sp>
    </p:spTree>
    <p:extLst>
      <p:ext uri="{BB962C8B-B14F-4D97-AF65-F5344CB8AC3E}">
        <p14:creationId xmlns:p14="http://schemas.microsoft.com/office/powerpoint/2010/main" val="1086599501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fissa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840271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45684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149999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variabile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r>
              <a:rPr lang="it-IT" sz="3200" dirty="0"/>
              <a:t>Nei codici a </a:t>
            </a:r>
            <a:r>
              <a:rPr lang="it-IT" sz="3200" dirty="0">
                <a:solidFill>
                  <a:srgbClr val="0000CC"/>
                </a:solidFill>
              </a:rPr>
              <a:t>lunghezza variabile </a:t>
            </a:r>
            <a:r>
              <a:rPr lang="it-IT" sz="3200" dirty="0"/>
              <a:t>la parola </a:t>
            </a:r>
            <a:r>
              <a:rPr lang="it-IT" sz="3200" dirty="0">
                <a:solidFill>
                  <a:srgbClr val="0000CC"/>
                </a:solidFill>
              </a:rPr>
              <a:t>codice</a:t>
            </a:r>
            <a:r>
              <a:rPr lang="it-IT" sz="3200" dirty="0"/>
              <a:t> ha una lunghezza costituita da un </a:t>
            </a:r>
            <a:r>
              <a:rPr lang="it-IT" sz="3200" dirty="0" smtClean="0"/>
              <a:t>numero di </a:t>
            </a:r>
            <a:r>
              <a:rPr lang="it-IT" sz="3200" dirty="0"/>
              <a:t>cifre </a:t>
            </a:r>
            <a:r>
              <a:rPr lang="it-IT" sz="3200" dirty="0">
                <a:solidFill>
                  <a:srgbClr val="0000CC"/>
                </a:solidFill>
              </a:rPr>
              <a:t>variabile</a:t>
            </a:r>
            <a:r>
              <a:rPr lang="it-IT" sz="3200" dirty="0"/>
              <a:t> in funzione del valore da rappresentare</a:t>
            </a:r>
            <a:r>
              <a:rPr lang="it-IT" sz="3200" dirty="0" smtClean="0"/>
              <a:t>.</a:t>
            </a:r>
          </a:p>
          <a:p>
            <a:endParaRPr lang="it-IT" sz="3200" dirty="0">
              <a:solidFill>
                <a:srgbClr val="FF0000"/>
              </a:solidFill>
            </a:endParaRPr>
          </a:p>
          <a:p>
            <a:r>
              <a:rPr lang="it-IT" sz="3200" dirty="0"/>
              <a:t>Ne sono un esempio l’alfabeto Morse, la codifica dei prefissi telefonici della rete </a:t>
            </a:r>
            <a:r>
              <a:rPr lang="it-IT" sz="3200" dirty="0" smtClean="0"/>
              <a:t>fissa, </a:t>
            </a:r>
            <a:r>
              <a:rPr lang="it-IT" sz="3200" dirty="0"/>
              <a:t>ecc.</a:t>
            </a:r>
            <a:endParaRPr lang="it-IT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599501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variabile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8" y="2060848"/>
            <a:ext cx="861704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933619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Codifica a lunghezza fissa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1091952"/>
          </a:xfrm>
        </p:spPr>
        <p:txBody>
          <a:bodyPr/>
          <a:lstStyle/>
          <a:p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576319" cy="420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933619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Protocollo di comunicazione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352928" cy="115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284984"/>
            <a:ext cx="81057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95332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Protocollo di 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40131"/>
            <a:ext cx="7026151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386444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Protocollo di comunicazione</a:t>
            </a: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696200" cy="298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85184"/>
            <a:ext cx="72009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386444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Cenni sulla trasmissione e sul disturbo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905001"/>
            <a:ext cx="8424936" cy="2388096"/>
          </a:xfrm>
        </p:spPr>
        <p:txBody>
          <a:bodyPr/>
          <a:lstStyle/>
          <a:p>
            <a:r>
              <a:rPr lang="it-IT" dirty="0"/>
              <a:t>Viene fatta una distinzione in base alla tipologia tra: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disturbo</a:t>
            </a:r>
            <a:r>
              <a:rPr lang="it-IT" dirty="0"/>
              <a:t>, che ha caratteristiche prevedibili e quindi eliminabili;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rumore</a:t>
            </a:r>
            <a:r>
              <a:rPr lang="it-IT" dirty="0"/>
              <a:t>, che ha caratteristiche non prevedibili.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95536" y="4797152"/>
            <a:ext cx="8136904" cy="1224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Non ci sono limiti tecnici nella riduzione dei disturbi ma solo limiti temporali ed economici: quanto più si vuole ridurre </a:t>
            </a:r>
          </a:p>
          <a:p>
            <a:r>
              <a:rPr lang="it-IT" dirty="0"/>
              <a:t>l’errore, tanto più lunga e costosa deve essere la codifica.</a:t>
            </a:r>
          </a:p>
        </p:txBody>
      </p:sp>
    </p:spTree>
    <p:extLst>
      <p:ext uri="{BB962C8B-B14F-4D97-AF65-F5344CB8AC3E}">
        <p14:creationId xmlns:p14="http://schemas.microsoft.com/office/powerpoint/2010/main" val="3077989584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76" y="2013045"/>
            <a:ext cx="8776824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541589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020136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372"/>
            <a:ext cx="8499987" cy="600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965062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</Template>
  <TotalTime>851</TotalTime>
  <Words>602</Words>
  <Application>Microsoft Office PowerPoint</Application>
  <PresentationFormat>Presentazione su schermo (4:3)</PresentationFormat>
  <Paragraphs>80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Times New Roman</vt:lpstr>
      <vt:lpstr>Wingdings</vt:lpstr>
      <vt:lpstr>slides</vt:lpstr>
      <vt:lpstr>Unità di apprendimento 1</vt:lpstr>
      <vt:lpstr>Unità di apprendimento 1 Lezione 1</vt:lpstr>
      <vt:lpstr>Presentazione standard di PowerPoint</vt:lpstr>
      <vt:lpstr>In questa lezione impareremo:</vt:lpstr>
      <vt:lpstr>Introduzione</vt:lpstr>
      <vt:lpstr>Introduzione</vt:lpstr>
      <vt:lpstr>Introduzione</vt:lpstr>
      <vt:lpstr>La comunicazione</vt:lpstr>
      <vt:lpstr>La comunicazione</vt:lpstr>
      <vt:lpstr>La comunicazione</vt:lpstr>
      <vt:lpstr>La comunicazione</vt:lpstr>
      <vt:lpstr>La comunicazione</vt:lpstr>
      <vt:lpstr>Tipologia dell’informazione</vt:lpstr>
      <vt:lpstr>Simbologia e terminologia</vt:lpstr>
      <vt:lpstr>Tipologia dell’informazione</vt:lpstr>
      <vt:lpstr>Tipologia dell’informazione</vt:lpstr>
      <vt:lpstr>Codifica a lunghezza fissa</vt:lpstr>
      <vt:lpstr>Codifica a lunghezza fissa</vt:lpstr>
      <vt:lpstr>Codifica a lunghezza fissa</vt:lpstr>
      <vt:lpstr>Codifica a lunghezza variabile</vt:lpstr>
      <vt:lpstr>Codifica a lunghezza variabile</vt:lpstr>
      <vt:lpstr>Codifica a lunghezza fissa</vt:lpstr>
      <vt:lpstr>Protocollo di comunicazione</vt:lpstr>
      <vt:lpstr>Protocollo di comunicazione</vt:lpstr>
      <vt:lpstr>Protocollo di comunicazione</vt:lpstr>
      <vt:lpstr>Cenni sulla trasmissione e sul disturbo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MODULO1</dc:title>
  <dc:creator>.</dc:creator>
  <cp:lastModifiedBy>Utente</cp:lastModifiedBy>
  <cp:revision>314</cp:revision>
  <dcterms:created xsi:type="dcterms:W3CDTF">2007-11-01T08:11:31Z</dcterms:created>
  <dcterms:modified xsi:type="dcterms:W3CDTF">2019-09-11T16:52:26Z</dcterms:modified>
</cp:coreProperties>
</file>