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99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85" r:id="rId4"/>
    <p:sldId id="258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6" r:id="rId16"/>
    <p:sldId id="271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7" r:id="rId26"/>
    <p:sldId id="286" r:id="rId27"/>
  </p:sldIdLst>
  <p:sldSz cx="9144000" cy="6858000" type="screen4x3"/>
  <p:notesSz cx="6858000" cy="9144000"/>
  <p:embeddedFontLst>
    <p:embeddedFont>
      <p:font typeface="Arial Black" panose="020B0A04020102020204" pitchFamily="34" charset="0"/>
      <p:bold r:id="rId30"/>
    </p:embeddedFont>
  </p:embeddedFontLst>
  <p:defaultTextStyle>
    <a:defPPr>
      <a:defRPr lang="it-IT"/>
    </a:defPPr>
    <a:lvl1pPr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bg2"/>
      </a:buClr>
      <a:buSzPct val="70000"/>
      <a:buFont typeface="Wingdings" pitchFamily="2" charset="2"/>
      <a:defRPr sz="23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3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99"/>
    <a:srgbClr val="66CCFF"/>
    <a:srgbClr val="800080"/>
    <a:srgbClr val="00FF00"/>
    <a:srgbClr val="9933FF"/>
    <a:srgbClr val="00CC99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9828" autoAdjust="0"/>
  </p:normalViewPr>
  <p:slideViewPr>
    <p:cSldViewPr>
      <p:cViewPr>
        <p:scale>
          <a:sx n="80" d="100"/>
          <a:sy n="80" d="100"/>
        </p:scale>
        <p:origin x="-78" y="-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0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7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AA05CE9F-8A7E-4E7B-8888-FDD7D1FC153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13885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89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2089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89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CE096719-80AE-4766-84CE-E1FDDFC4B67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02502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782638" y="739775"/>
            <a:ext cx="7656512" cy="5089525"/>
          </a:xfrm>
          <a:prstGeom prst="roundRect">
            <a:avLst>
              <a:gd name="adj" fmla="val 0"/>
            </a:avLst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2400" smtClean="0">
              <a:latin typeface="Times New Roman" pitchFamily="18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white">
          <a:xfrm>
            <a:off x="882650" y="835025"/>
            <a:ext cx="7435850" cy="489743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CCCC99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2400" smtClean="0">
              <a:latin typeface="Times New Roman" pitchFamily="18" charset="0"/>
            </a:endParaRP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blackWhite">
          <a:xfrm>
            <a:off x="1743075" y="3387725"/>
            <a:ext cx="5641975" cy="201453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88900">
            <a:solidFill>
              <a:srgbClr val="0099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3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pitchFamily="2" charset="2"/>
              <a:defRPr sz="2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smtClean="0"/>
          </a:p>
        </p:txBody>
      </p:sp>
      <p:sp>
        <p:nvSpPr>
          <p:cNvPr id="1556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163638" y="904875"/>
            <a:ext cx="6850062" cy="1997075"/>
          </a:xfrm>
        </p:spPr>
        <p:txBody>
          <a:bodyPr anchor="ctr" anchorCtr="1"/>
          <a:lstStyle>
            <a:lvl1pPr algn="ctr">
              <a:defRPr sz="3500" i="1">
                <a:solidFill>
                  <a:srgbClr val="000099"/>
                </a:solidFill>
              </a:defRPr>
            </a:lvl1pPr>
          </a:lstStyle>
          <a:p>
            <a:pPr lvl="0"/>
            <a:r>
              <a:rPr lang="it-IT" noProof="0" smtClean="0"/>
              <a:t>Fare clic per modificare lo stile del titolo</a:t>
            </a:r>
          </a:p>
        </p:txBody>
      </p:sp>
      <p:sp>
        <p:nvSpPr>
          <p:cNvPr id="1556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006600" y="3571875"/>
            <a:ext cx="5013672" cy="1677988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pPr lvl="0"/>
            <a:r>
              <a:rPr lang="it-IT" noProof="0" smtClean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799103567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4492598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6880876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6871422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4002940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9027937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680927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7775401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1517783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8801385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254887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6708658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olo, tes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86300" y="1905000"/>
            <a:ext cx="3771900" cy="19431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686300" y="4000500"/>
            <a:ext cx="3771900" cy="19431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4008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9895101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1_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762000" y="1905000"/>
            <a:ext cx="3771900" cy="46196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6196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523897"/>
      </p:ext>
    </p:extLst>
  </p:cSld>
  <p:clrMapOvr>
    <a:masterClrMapping/>
  </p:clrMapOvr>
  <p:transition>
    <p:dissolve/>
    <p:sndAc>
      <p:stSnd>
        <p:snd r:embed="rId1" name="click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61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grpSp>
        <p:nvGrpSpPr>
          <p:cNvPr id="1028" name="Group 7"/>
          <p:cNvGrpSpPr>
            <a:grpSpLocks/>
          </p:cNvGrpSpPr>
          <p:nvPr/>
        </p:nvGrpSpPr>
        <p:grpSpPr bwMode="auto">
          <a:xfrm>
            <a:off x="168275" y="228600"/>
            <a:ext cx="8823325" cy="6440488"/>
            <a:chOff x="106" y="144"/>
            <a:chExt cx="5558" cy="3840"/>
          </a:xfrm>
        </p:grpSpPr>
        <p:sp>
          <p:nvSpPr>
            <p:cNvPr id="1029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0"/>
              </a:avLst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0000"/>
                <a:buFont typeface="Wingdings" pitchFamily="2" charset="2"/>
                <a:defRPr sz="23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0000"/>
                <a:buFont typeface="Wingdings" pitchFamily="2" charset="2"/>
                <a:defRPr sz="23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0000"/>
                <a:buFont typeface="Wingdings" pitchFamily="2" charset="2"/>
                <a:defRPr sz="23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SzPct val="70000"/>
                <a:buFont typeface="Wingdings" pitchFamily="2" charset="2"/>
                <a:defRPr sz="23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it-IT" altLang="it-IT" sz="2400" smtClean="0">
                <a:latin typeface="Times New Roman" pitchFamily="18" charset="0"/>
              </a:endParaRPr>
            </a:p>
          </p:txBody>
        </p:sp>
        <p:sp>
          <p:nvSpPr>
            <p:cNvPr id="1030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39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  <p:sldLayoutId id="2147484151" r:id="rId12"/>
    <p:sldLayoutId id="2147484152" r:id="rId13"/>
    <p:sldLayoutId id="2147484140" r:id="rId14"/>
  </p:sldLayoutIdLst>
  <p:transition>
    <p:dissolve/>
    <p:sndAc>
      <p:stSnd>
        <p:snd r:embed="rId16" name="click.wav"/>
      </p:stSnd>
    </p:sndAc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rgbClr val="009999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 altLang="it-IT" smtClean="0"/>
              <a:t>Unità di apprendimento 1</a:t>
            </a:r>
          </a:p>
        </p:txBody>
      </p:sp>
      <p:sp>
        <p:nvSpPr>
          <p:cNvPr id="14339" name="Rectangle 23"/>
          <p:cNvSpPr>
            <a:spLocks noGrp="1" noChangeArrowheads="1"/>
          </p:cNvSpPr>
          <p:nvPr>
            <p:ph type="subTitle" idx="1"/>
          </p:nvPr>
        </p:nvSpPr>
        <p:spPr>
          <a:xfrm>
            <a:off x="2006600" y="3571875"/>
            <a:ext cx="5013325" cy="1677988"/>
          </a:xfrm>
        </p:spPr>
        <p:txBody>
          <a:bodyPr/>
          <a:lstStyle/>
          <a:p>
            <a:r>
              <a:rPr lang="it-IT" altLang="it-IT" dirty="0"/>
              <a:t>Rappresentazione delle informazioni</a:t>
            </a: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 altLang="it-IT" dirty="0" smtClean="0"/>
              <a:t>Unità di apprendimento 1</a:t>
            </a:r>
            <a:br>
              <a:rPr lang="it-IT" altLang="it-IT" dirty="0" smtClean="0"/>
            </a:br>
            <a:r>
              <a:rPr lang="it-IT" altLang="it-IT" smtClean="0">
                <a:solidFill>
                  <a:srgbClr val="FF6600"/>
                </a:solidFill>
              </a:rPr>
              <a:t>Lezione 3</a:t>
            </a:r>
            <a:endParaRPr lang="it-IT" altLang="it-IT" dirty="0" smtClean="0">
              <a:solidFill>
                <a:srgbClr val="FF6600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06600" y="3571875"/>
            <a:ext cx="5013325" cy="1677988"/>
          </a:xfrm>
        </p:spPr>
        <p:txBody>
          <a:bodyPr/>
          <a:lstStyle/>
          <a:p>
            <a:r>
              <a:rPr lang="it-IT" altLang="it-IT" smtClean="0"/>
              <a:t>Sistemi di numerazione posizionali</a:t>
            </a: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4"/>
            <a:ext cx="68199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92896"/>
            <a:ext cx="699135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950077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In questa lezione impareremo: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l’origine </a:t>
            </a:r>
            <a:r>
              <a:rPr lang="it-IT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dei sistemi di numerazione posizionale</a:t>
            </a:r>
          </a:p>
          <a:p>
            <a:pPr>
              <a:defRPr/>
            </a:pP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a </a:t>
            </a:r>
            <a:r>
              <a:rPr lang="it-IT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rappresentare i numeri nelle diverse basi</a:t>
            </a:r>
          </a:p>
          <a:p>
            <a:pPr>
              <a:defRPr/>
            </a:pP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a </a:t>
            </a:r>
            <a:r>
              <a:rPr lang="it-IT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convertire un numero in base decimale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Rappresentazione dei dati numerici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905000"/>
            <a:ext cx="7696200" cy="1595438"/>
          </a:xfrm>
        </p:spPr>
        <p:txBody>
          <a:bodyPr/>
          <a:lstStyle/>
          <a:p>
            <a:pPr>
              <a:defRPr/>
            </a:pPr>
            <a:r>
              <a:rPr lang="it-IT" dirty="0"/>
              <a:t>I numeri sono </a:t>
            </a:r>
            <a:r>
              <a:rPr lang="it-IT" dirty="0">
                <a:solidFill>
                  <a:srgbClr val="0000CC"/>
                </a:solidFill>
              </a:rPr>
              <a:t>entità matematiche astratte</a:t>
            </a:r>
            <a:r>
              <a:rPr lang="it-IT" dirty="0"/>
              <a:t> e vanno distinti dalla loro </a:t>
            </a:r>
            <a:r>
              <a:rPr lang="it-IT" dirty="0">
                <a:solidFill>
                  <a:srgbClr val="0000CC"/>
                </a:solidFill>
              </a:rPr>
              <a:t>rappresentazione</a:t>
            </a:r>
            <a:r>
              <a:rPr lang="it-IT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endParaRPr lang="it-IT" altLang="it-IT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513263"/>
            <a:ext cx="7810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Rettangolo 1"/>
          <p:cNvSpPr>
            <a:spLocks noChangeArrowheads="1"/>
          </p:cNvSpPr>
          <p:nvPr/>
        </p:nvSpPr>
        <p:spPr bwMode="auto">
          <a:xfrm>
            <a:off x="1835150" y="3905250"/>
            <a:ext cx="6769100" cy="19018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Char char="l"/>
              <a:defRPr sz="3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lr>
                <a:schemeClr val="accent1"/>
              </a:buClr>
              <a:buSzPct val="150000"/>
              <a:buChar char="•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lr>
                <a:schemeClr val="tx1"/>
              </a:buClr>
              <a:buSzPct val="150000"/>
              <a:buChar char="•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lr>
                <a:schemeClr val="tx2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it-IT" altLang="it-IT" sz="2800"/>
              <a:t>Si dice </a:t>
            </a:r>
            <a:r>
              <a:rPr lang="it-IT" altLang="it-IT" sz="2800">
                <a:solidFill>
                  <a:srgbClr val="FF0000"/>
                </a:solidFill>
              </a:rPr>
              <a:t>numero</a:t>
            </a:r>
            <a:r>
              <a:rPr lang="it-IT" altLang="it-IT" sz="2800"/>
              <a:t> un’entità astratta.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altLang="it-IT" sz="2800"/>
              <a:t>Il </a:t>
            </a:r>
            <a:r>
              <a:rPr lang="it-IT" altLang="it-IT" sz="2800">
                <a:solidFill>
                  <a:srgbClr val="FF0000"/>
                </a:solidFill>
              </a:rPr>
              <a:t>numerale</a:t>
            </a:r>
            <a:r>
              <a:rPr lang="it-IT" altLang="it-IT" sz="2800"/>
              <a:t> è una stringa di caratteri (codifica) che rappresenta un numero in un dato </a:t>
            </a:r>
            <a:r>
              <a:rPr lang="it-IT" altLang="it-IT" sz="2800">
                <a:solidFill>
                  <a:srgbClr val="0000CC"/>
                </a:solidFill>
              </a:rPr>
              <a:t>sistema di numerazione</a:t>
            </a:r>
            <a:r>
              <a:rPr lang="it-IT" altLang="it-IT" sz="2800"/>
              <a:t>.</a:t>
            </a: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Rappresentazione dei dati numerici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Ad esempio </a:t>
            </a:r>
            <a:r>
              <a:rPr lang="it-IT" dirty="0"/>
              <a:t>la rappresentazione del numero </a:t>
            </a:r>
            <a:r>
              <a:rPr lang="it-IT" dirty="0" smtClean="0"/>
              <a:t>10 è stata fatta diversamente:</a:t>
            </a: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130550"/>
            <a:ext cx="6840538" cy="31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Rappresentazione dei dati numerici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1619250" y="2108200"/>
            <a:ext cx="6840538" cy="1897063"/>
          </a:xfrm>
          <a:solidFill>
            <a:schemeClr val="accent2"/>
          </a:solidFill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it-IT" sz="2800" dirty="0" smtClean="0"/>
              <a:t>Definiamo con </a:t>
            </a:r>
            <a:r>
              <a:rPr lang="it-IT" sz="2800" dirty="0" smtClean="0">
                <a:solidFill>
                  <a:srgbClr val="FF0000"/>
                </a:solidFill>
              </a:rPr>
              <a:t>sistema di numerazione</a:t>
            </a:r>
            <a:r>
              <a:rPr lang="it-IT" sz="2800" dirty="0" smtClean="0"/>
              <a:t> un sistema utilizzato per esprimere i numeri e le operazioni che si possono effettuare su di essi.</a:t>
            </a:r>
            <a:endParaRPr lang="it-IT" altLang="it-IT" sz="28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2300288"/>
            <a:ext cx="9953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Rettangolo 1"/>
          <p:cNvSpPr>
            <a:spLocks noChangeArrowheads="1"/>
          </p:cNvSpPr>
          <p:nvPr/>
        </p:nvSpPr>
        <p:spPr bwMode="auto">
          <a:xfrm>
            <a:off x="1692275" y="4437063"/>
            <a:ext cx="6767513" cy="13843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buChar char="l"/>
              <a:defRPr sz="3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buClr>
                <a:schemeClr val="accent1"/>
              </a:buClr>
              <a:buSzPct val="150000"/>
              <a:buChar char="•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buClr>
                <a:schemeClr val="tx1"/>
              </a:buClr>
              <a:buSzPct val="150000"/>
              <a:buChar char="•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buClr>
                <a:schemeClr val="tx2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5000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it-IT" altLang="it-IT" sz="2800"/>
              <a:t>Un </a:t>
            </a:r>
            <a:r>
              <a:rPr lang="it-IT" altLang="it-IT" sz="2800">
                <a:solidFill>
                  <a:srgbClr val="FF0000"/>
                </a:solidFill>
              </a:rPr>
              <a:t>sistema di numerazione </a:t>
            </a:r>
            <a:r>
              <a:rPr lang="it-IT" altLang="it-IT" sz="2800"/>
              <a:t>è un insieme di regole e di simboli il cui utilizzo permette di rappresentare delle quantità.</a:t>
            </a:r>
          </a:p>
        </p:txBody>
      </p:sp>
      <p:pic>
        <p:nvPicPr>
          <p:cNvPr id="194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4664075"/>
            <a:ext cx="996950" cy="92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Sistema posizionale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Nei </a:t>
            </a:r>
            <a:r>
              <a:rPr lang="it-IT" dirty="0">
                <a:solidFill>
                  <a:srgbClr val="FF0000"/>
                </a:solidFill>
              </a:rPr>
              <a:t>sistemi posizionali </a:t>
            </a:r>
            <a:r>
              <a:rPr lang="it-IT" dirty="0"/>
              <a:t>la </a:t>
            </a:r>
            <a:r>
              <a:rPr lang="it-IT" dirty="0">
                <a:solidFill>
                  <a:srgbClr val="0000CC"/>
                </a:solidFill>
              </a:rPr>
              <a:t>posizione</a:t>
            </a:r>
            <a:r>
              <a:rPr lang="it-IT" dirty="0"/>
              <a:t> delle diverse cifre del numero è </a:t>
            </a:r>
            <a:r>
              <a:rPr lang="it-IT" dirty="0" smtClean="0">
                <a:solidFill>
                  <a:srgbClr val="0000CC"/>
                </a:solidFill>
              </a:rPr>
              <a:t>fondamentale</a:t>
            </a:r>
            <a:r>
              <a:rPr lang="it-IT" dirty="0" smtClean="0"/>
              <a:t>:</a:t>
            </a:r>
          </a:p>
          <a:p>
            <a:pPr lvl="1">
              <a:defRPr/>
            </a:pPr>
            <a:r>
              <a:rPr lang="it-IT" sz="2800" dirty="0" smtClean="0"/>
              <a:t>viene </a:t>
            </a:r>
            <a:r>
              <a:rPr lang="it-IT" sz="2800" dirty="0"/>
              <a:t>scelta una </a:t>
            </a:r>
            <a:r>
              <a:rPr lang="it-IT" sz="2800" dirty="0">
                <a:solidFill>
                  <a:srgbClr val="FF0000"/>
                </a:solidFill>
              </a:rPr>
              <a:t>base</a:t>
            </a:r>
            <a:r>
              <a:rPr lang="it-IT" sz="2800" dirty="0"/>
              <a:t>, ossia un numero </a:t>
            </a:r>
            <a:r>
              <a:rPr lang="it-IT" sz="2800" dirty="0" smtClean="0"/>
              <a:t>naturale;</a:t>
            </a:r>
          </a:p>
          <a:p>
            <a:pPr lvl="1">
              <a:defRPr/>
            </a:pPr>
            <a:r>
              <a:rPr lang="it-IT" sz="2800" dirty="0" smtClean="0"/>
              <a:t>viene definita </a:t>
            </a:r>
            <a:r>
              <a:rPr lang="it-IT" sz="2800" dirty="0"/>
              <a:t>una </a:t>
            </a:r>
            <a:r>
              <a:rPr lang="it-IT" sz="2800" dirty="0">
                <a:solidFill>
                  <a:srgbClr val="0000CC"/>
                </a:solidFill>
              </a:rPr>
              <a:t>serie di cifre </a:t>
            </a:r>
            <a:r>
              <a:rPr lang="it-IT" sz="2800" dirty="0"/>
              <a:t>che </a:t>
            </a:r>
            <a:r>
              <a:rPr lang="it-IT" sz="2800" dirty="0" smtClean="0"/>
              <a:t>indicano tutti </a:t>
            </a:r>
            <a:r>
              <a:rPr lang="it-IT" sz="2800" dirty="0"/>
              <a:t>i numeri naturali più piccoli della base, compreso lo zero.</a:t>
            </a:r>
          </a:p>
          <a:p>
            <a:pPr>
              <a:defRPr/>
            </a:pPr>
            <a:r>
              <a:rPr lang="it-IT" dirty="0"/>
              <a:t>Tutti gli altri numeri vengono espressi in funzione di </a:t>
            </a:r>
            <a:r>
              <a:rPr lang="it-IT" dirty="0">
                <a:solidFill>
                  <a:srgbClr val="0000CC"/>
                </a:solidFill>
              </a:rPr>
              <a:t>potenze della base</a:t>
            </a:r>
            <a:r>
              <a:rPr lang="it-IT" dirty="0"/>
              <a:t>.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Sistema posizionale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Il sistema di numerazione che utilizziamo oggi è il sistema numerico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 smtClean="0">
                <a:solidFill>
                  <a:srgbClr val="FF0000"/>
                </a:solidFill>
              </a:rPr>
              <a:t>decimale-posizionale</a:t>
            </a:r>
          </a:p>
          <a:p>
            <a:pPr>
              <a:defRPr/>
            </a:pPr>
            <a:r>
              <a:rPr lang="it-IT" dirty="0" smtClean="0"/>
              <a:t>E’ </a:t>
            </a:r>
            <a:r>
              <a:rPr lang="it-IT" dirty="0"/>
              <a:t>un sistema in </a:t>
            </a:r>
            <a:r>
              <a:rPr lang="it-IT" dirty="0">
                <a:solidFill>
                  <a:srgbClr val="FF0000"/>
                </a:solidFill>
              </a:rPr>
              <a:t>base 10 </a:t>
            </a:r>
            <a:r>
              <a:rPr lang="it-IT" dirty="0"/>
              <a:t>(decimale).</a:t>
            </a:r>
          </a:p>
          <a:p>
            <a:pPr>
              <a:defRPr/>
            </a:pPr>
            <a:r>
              <a:rPr lang="it-IT" dirty="0"/>
              <a:t>I nostri numeri </a:t>
            </a:r>
            <a:r>
              <a:rPr lang="it-IT" dirty="0" smtClean="0"/>
              <a:t>vengono </a:t>
            </a:r>
            <a:r>
              <a:rPr lang="it-IT" dirty="0"/>
              <a:t>scritti utilizzando dieci </a:t>
            </a:r>
            <a:r>
              <a:rPr lang="it-IT" dirty="0" smtClean="0"/>
              <a:t>cifre: </a:t>
            </a:r>
            <a:r>
              <a:rPr lang="it-IT" sz="3200" dirty="0" smtClean="0">
                <a:solidFill>
                  <a:srgbClr val="0000CC"/>
                </a:solidFill>
              </a:rPr>
              <a:t>0</a:t>
            </a:r>
            <a:r>
              <a:rPr lang="it-IT" sz="3200" dirty="0">
                <a:solidFill>
                  <a:srgbClr val="0000CC"/>
                </a:solidFill>
              </a:rPr>
              <a:t>, 1, 2, 3, 4, 5, 6, 7, 8, </a:t>
            </a:r>
            <a:r>
              <a:rPr lang="it-IT" sz="3200" dirty="0" smtClean="0">
                <a:solidFill>
                  <a:srgbClr val="0000CC"/>
                </a:solidFill>
              </a:rPr>
              <a:t>9</a:t>
            </a:r>
            <a:endParaRPr lang="it-IT" dirty="0" smtClean="0">
              <a:solidFill>
                <a:srgbClr val="0000CC"/>
              </a:solidFill>
            </a:endParaRPr>
          </a:p>
          <a:p>
            <a:pPr>
              <a:defRPr/>
            </a:pPr>
            <a:r>
              <a:rPr lang="it-IT" dirty="0" smtClean="0"/>
              <a:t>Gli </a:t>
            </a:r>
            <a:r>
              <a:rPr lang="it-IT" dirty="0"/>
              <a:t>altri numeri vengono espressi in </a:t>
            </a:r>
            <a:r>
              <a:rPr lang="it-IT" dirty="0" smtClean="0"/>
              <a:t>funzione delle </a:t>
            </a:r>
            <a:r>
              <a:rPr lang="it-IT" dirty="0"/>
              <a:t>potenze della </a:t>
            </a:r>
            <a:r>
              <a:rPr lang="it-IT" dirty="0" smtClean="0"/>
              <a:t>base (</a:t>
            </a:r>
            <a:r>
              <a:rPr lang="it-IT" dirty="0" smtClean="0">
                <a:solidFill>
                  <a:srgbClr val="0000CC"/>
                </a:solidFill>
              </a:rPr>
              <a:t>10</a:t>
            </a:r>
            <a:r>
              <a:rPr lang="it-IT" baseline="30000" dirty="0" smtClean="0">
                <a:solidFill>
                  <a:srgbClr val="0000CC"/>
                </a:solidFill>
              </a:rPr>
              <a:t>n</a:t>
            </a:r>
            <a:r>
              <a:rPr lang="it-IT" dirty="0" smtClean="0"/>
              <a:t>)</a:t>
            </a: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Sistema posizionale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1187450" y="2276475"/>
            <a:ext cx="7200900" cy="3397250"/>
          </a:xfrm>
          <a:solidFill>
            <a:schemeClr val="accent2"/>
          </a:solidFill>
        </p:spPr>
        <p:txBody>
          <a:bodyPr/>
          <a:lstStyle/>
          <a:p>
            <a:pPr>
              <a:defRPr/>
            </a:pPr>
            <a:r>
              <a:rPr lang="it-IT" dirty="0"/>
              <a:t>Un sistema si chiama </a:t>
            </a:r>
            <a:r>
              <a:rPr lang="it-IT" dirty="0">
                <a:solidFill>
                  <a:srgbClr val="FF0000"/>
                </a:solidFill>
              </a:rPr>
              <a:t>posizionale</a:t>
            </a:r>
            <a:r>
              <a:rPr lang="it-IT" dirty="0"/>
              <a:t> se una stessa cifra ha un valore diverso (peso) a </a:t>
            </a:r>
            <a:r>
              <a:rPr lang="it-IT" dirty="0" smtClean="0"/>
              <a:t>seconda della </a:t>
            </a:r>
            <a:r>
              <a:rPr lang="it-IT" dirty="0">
                <a:solidFill>
                  <a:srgbClr val="0000CC"/>
                </a:solidFill>
              </a:rPr>
              <a:t>posizione</a:t>
            </a:r>
            <a:r>
              <a:rPr lang="it-IT" dirty="0"/>
              <a:t>: </a:t>
            </a:r>
            <a:endParaRPr lang="it-IT" dirty="0" smtClean="0"/>
          </a:p>
          <a:p>
            <a:pPr lvl="1">
              <a:defRPr/>
            </a:pPr>
            <a:r>
              <a:rPr lang="it-IT" sz="2800" dirty="0" smtClean="0"/>
              <a:t>la </a:t>
            </a:r>
            <a:r>
              <a:rPr lang="it-IT" sz="2800" dirty="0"/>
              <a:t>cifra all’estrema destra prende il nome di </a:t>
            </a:r>
            <a:r>
              <a:rPr lang="it-IT" sz="2800" i="1" dirty="0">
                <a:solidFill>
                  <a:srgbClr val="FF0000"/>
                </a:solidFill>
              </a:rPr>
              <a:t>cifra meno </a:t>
            </a:r>
            <a:r>
              <a:rPr lang="it-IT" sz="2800" i="1" dirty="0" smtClean="0">
                <a:solidFill>
                  <a:srgbClr val="FF0000"/>
                </a:solidFill>
              </a:rPr>
              <a:t>significativa</a:t>
            </a:r>
            <a:endParaRPr lang="it-IT" sz="2800" i="1" dirty="0">
              <a:solidFill>
                <a:srgbClr val="FF0000"/>
              </a:solidFill>
            </a:endParaRPr>
          </a:p>
          <a:p>
            <a:pPr lvl="1">
              <a:defRPr/>
            </a:pPr>
            <a:r>
              <a:rPr lang="it-IT" sz="2800" dirty="0" smtClean="0"/>
              <a:t>la </a:t>
            </a:r>
            <a:r>
              <a:rPr lang="it-IT" sz="2800" dirty="0"/>
              <a:t>cifra all’estrema sinistra è detta </a:t>
            </a:r>
            <a:r>
              <a:rPr lang="it-IT" sz="2800" i="1" dirty="0">
                <a:solidFill>
                  <a:srgbClr val="FF0000"/>
                </a:solidFill>
              </a:rPr>
              <a:t>cifra più </a:t>
            </a:r>
            <a:r>
              <a:rPr lang="it-IT" sz="2800" i="1" dirty="0" smtClean="0">
                <a:solidFill>
                  <a:srgbClr val="FF0000"/>
                </a:solidFill>
              </a:rPr>
              <a:t>significativa</a:t>
            </a:r>
            <a:r>
              <a:rPr lang="it-IT" sz="2800" dirty="0">
                <a:solidFill>
                  <a:srgbClr val="FF0000"/>
                </a:solidFill>
              </a:rPr>
              <a:t>.</a:t>
            </a:r>
            <a:endParaRPr lang="it-IT" altLang="it-IT" sz="28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781425"/>
            <a:ext cx="72390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Sistema posizionale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Il </a:t>
            </a:r>
            <a:r>
              <a:rPr lang="it-IT" dirty="0"/>
              <a:t>numero dei simboli che costituiscono l’alfabeto è pari al valore della </a:t>
            </a:r>
            <a:r>
              <a:rPr lang="it-IT" dirty="0" smtClean="0"/>
              <a:t>base.</a:t>
            </a:r>
          </a:p>
          <a:p>
            <a:pPr>
              <a:defRPr/>
            </a:pPr>
            <a:r>
              <a:rPr lang="it-IT" dirty="0" smtClean="0"/>
              <a:t>La </a:t>
            </a:r>
            <a:r>
              <a:rPr lang="it-IT" dirty="0">
                <a:solidFill>
                  <a:srgbClr val="FF0000"/>
                </a:solidFill>
              </a:rPr>
              <a:t>base</a:t>
            </a:r>
            <a:r>
              <a:rPr lang="it-IT" dirty="0"/>
              <a:t> e la </a:t>
            </a:r>
            <a:r>
              <a:rPr lang="it-IT" dirty="0" smtClean="0">
                <a:solidFill>
                  <a:srgbClr val="FF0000"/>
                </a:solidFill>
              </a:rPr>
              <a:t>posizione</a:t>
            </a:r>
            <a:r>
              <a:rPr lang="it-IT" dirty="0" smtClean="0"/>
              <a:t> della </a:t>
            </a:r>
            <a:r>
              <a:rPr lang="it-IT" dirty="0"/>
              <a:t>cifra indicano il </a:t>
            </a:r>
            <a:r>
              <a:rPr lang="it-IT" dirty="0">
                <a:solidFill>
                  <a:srgbClr val="0000CC"/>
                </a:solidFill>
              </a:rPr>
              <a:t>fattore moltiplicante </a:t>
            </a:r>
            <a:r>
              <a:rPr lang="it-IT" dirty="0"/>
              <a:t>(</a:t>
            </a:r>
            <a:r>
              <a:rPr lang="it-IT" dirty="0">
                <a:solidFill>
                  <a:srgbClr val="FF0000"/>
                </a:solidFill>
              </a:rPr>
              <a:t>peso</a:t>
            </a:r>
            <a:r>
              <a:rPr lang="it-IT" dirty="0"/>
              <a:t>) di ogni cifra presente nel numero.</a:t>
            </a:r>
          </a:p>
          <a:p>
            <a:pPr>
              <a:defRPr/>
            </a:pPr>
            <a:r>
              <a:rPr lang="it-IT" dirty="0"/>
              <a:t>Quindi ogni cifra assume </a:t>
            </a:r>
            <a:r>
              <a:rPr lang="it-IT" dirty="0">
                <a:solidFill>
                  <a:srgbClr val="0000CC"/>
                </a:solidFill>
              </a:rPr>
              <a:t>un valore diverso a seconda della posizione </a:t>
            </a:r>
            <a:r>
              <a:rPr lang="it-IT" dirty="0"/>
              <a:t>che assume </a:t>
            </a:r>
            <a:r>
              <a:rPr lang="it-IT" dirty="0" smtClean="0"/>
              <a:t>all’interno del numero</a:t>
            </a:r>
            <a:r>
              <a:rPr lang="it-IT" dirty="0"/>
              <a:t>.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Sistema posizionale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La posizione di ogni singola cifra si conta da destra verso sinistra, a partire dalla posizione </a:t>
            </a:r>
            <a:r>
              <a:rPr lang="it-IT" dirty="0" smtClean="0"/>
              <a:t>1 (cifra </a:t>
            </a:r>
            <a:r>
              <a:rPr lang="it-IT" dirty="0"/>
              <a:t>meno </a:t>
            </a:r>
            <a:r>
              <a:rPr lang="it-IT" dirty="0" smtClean="0"/>
              <a:t>significativa</a:t>
            </a:r>
            <a:r>
              <a:rPr lang="it-IT" dirty="0"/>
              <a:t>), come indicato nel seguente esempio:</a:t>
            </a: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4076700"/>
            <a:ext cx="3384550" cy="167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Sistema posizionale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Ciascuna cifra </a:t>
            </a:r>
            <a:r>
              <a:rPr lang="it-IT" dirty="0" smtClean="0"/>
              <a:t>presente </a:t>
            </a:r>
            <a:r>
              <a:rPr lang="it-IT" dirty="0"/>
              <a:t>nel numero deve essere moltiplicata per un numero ottenuto </a:t>
            </a:r>
            <a:r>
              <a:rPr lang="it-IT" dirty="0" smtClean="0"/>
              <a:t>come </a:t>
            </a:r>
            <a:r>
              <a:rPr lang="it-IT" dirty="0" smtClean="0">
                <a:solidFill>
                  <a:srgbClr val="0000CC"/>
                </a:solidFill>
              </a:rPr>
              <a:t>potenza </a:t>
            </a:r>
            <a:r>
              <a:rPr lang="it-IT" dirty="0">
                <a:solidFill>
                  <a:srgbClr val="0000CC"/>
                </a:solidFill>
              </a:rPr>
              <a:t>della base </a:t>
            </a:r>
            <a:r>
              <a:rPr lang="it-IT" dirty="0"/>
              <a:t>elevato a un esponente che tiene conto della posizione che </a:t>
            </a:r>
            <a:r>
              <a:rPr lang="it-IT" dirty="0" smtClean="0"/>
              <a:t>assume </a:t>
            </a:r>
            <a:r>
              <a:rPr lang="it-IT" dirty="0"/>
              <a:t>nella </a:t>
            </a:r>
            <a:r>
              <a:rPr lang="it-IT" dirty="0" smtClean="0"/>
              <a:t>cifra.</a:t>
            </a:r>
          </a:p>
          <a:p>
            <a:pPr>
              <a:defRPr/>
            </a:pPr>
            <a:r>
              <a:rPr lang="it-IT" dirty="0" smtClean="0"/>
              <a:t>La </a:t>
            </a:r>
            <a:r>
              <a:rPr lang="it-IT" dirty="0" smtClean="0">
                <a:solidFill>
                  <a:srgbClr val="FF0000"/>
                </a:solidFill>
              </a:rPr>
              <a:t>base</a:t>
            </a:r>
            <a:r>
              <a:rPr lang="it-IT" dirty="0" smtClean="0"/>
              <a:t> si indica come </a:t>
            </a:r>
            <a:r>
              <a:rPr lang="it-IT" dirty="0" smtClean="0">
                <a:solidFill>
                  <a:srgbClr val="0000CC"/>
                </a:solidFill>
              </a:rPr>
              <a:t>pedice</a:t>
            </a:r>
            <a:r>
              <a:rPr lang="it-IT" dirty="0" smtClean="0"/>
              <a:t> del numero: se non è presente si sottintende che è base 10.</a:t>
            </a: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</a:p>
          <a:p>
            <a:pPr>
              <a:defRPr/>
            </a:pP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Binaria         Ottale         Esadecimale</a:t>
            </a: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2560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5949950"/>
            <a:ext cx="8763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870575"/>
            <a:ext cx="66516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5984875"/>
            <a:ext cx="827088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Sistema posizionale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701675" y="1844675"/>
            <a:ext cx="7696200" cy="4619625"/>
          </a:xfrm>
        </p:spPr>
        <p:txBody>
          <a:bodyPr/>
          <a:lstStyle/>
          <a:p>
            <a:r>
              <a:rPr lang="it-IT" altLang="it-IT" smtClean="0"/>
              <a:t>Analizziamo il numero 7354, ottenuto dalla somma di 4 addendi:</a:t>
            </a:r>
          </a:p>
          <a:p>
            <a:endParaRPr lang="it-IT" altLang="it-IT" smtClean="0"/>
          </a:p>
        </p:txBody>
      </p:sp>
      <p:pic>
        <p:nvPicPr>
          <p:cNvPr id="2662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5084763"/>
            <a:ext cx="857408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238" y="3068638"/>
            <a:ext cx="6723062" cy="176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Conversione da binario a decimale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Negli elaboratori i numeri sono espressi in </a:t>
            </a:r>
            <a:r>
              <a:rPr lang="it-IT" dirty="0" smtClean="0">
                <a:solidFill>
                  <a:srgbClr val="FF0000"/>
                </a:solidFill>
              </a:rPr>
              <a:t>binario</a:t>
            </a:r>
            <a:r>
              <a:rPr lang="it-IT" dirty="0" smtClean="0"/>
              <a:t>.</a:t>
            </a:r>
          </a:p>
          <a:p>
            <a:pPr>
              <a:defRPr/>
            </a:pPr>
            <a:r>
              <a:rPr lang="it-IT" dirty="0" smtClean="0"/>
              <a:t>E’ quindi necessario effettuare conversione tra le diverse basi </a:t>
            </a:r>
          </a:p>
          <a:p>
            <a:pPr>
              <a:defRPr/>
            </a:pPr>
            <a:r>
              <a:rPr lang="it-IT" dirty="0" smtClean="0"/>
              <a:t>Effettuiamo una </a:t>
            </a:r>
            <a:r>
              <a:rPr lang="it-IT" dirty="0"/>
              <a:t>conversione da numero </a:t>
            </a:r>
            <a:r>
              <a:rPr lang="it-IT" dirty="0">
                <a:solidFill>
                  <a:srgbClr val="FF0000"/>
                </a:solidFill>
              </a:rPr>
              <a:t>binario</a:t>
            </a:r>
            <a:r>
              <a:rPr lang="it-IT" dirty="0"/>
              <a:t> </a:t>
            </a:r>
            <a:r>
              <a:rPr lang="it-IT" dirty="0" smtClean="0"/>
              <a:t>a numero </a:t>
            </a:r>
            <a:r>
              <a:rPr lang="it-IT" dirty="0">
                <a:solidFill>
                  <a:srgbClr val="FF0000"/>
                </a:solidFill>
              </a:rPr>
              <a:t>decimale</a:t>
            </a:r>
            <a:r>
              <a:rPr lang="it-IT" dirty="0"/>
              <a:t> applicando direttamente la </a:t>
            </a:r>
            <a:r>
              <a:rPr lang="it-IT" dirty="0" smtClean="0"/>
              <a:t>definizione </a:t>
            </a:r>
            <a:r>
              <a:rPr lang="it-IT" dirty="0"/>
              <a:t>di numerazione posizionale.</a:t>
            </a: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</a:p>
          <a:p>
            <a:pPr>
              <a:defRPr/>
            </a:pP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Conversione da binario a decimale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it-IT" sz="2400" dirty="0" smtClean="0"/>
              <a:t>Co</a:t>
            </a:r>
            <a:r>
              <a:rPr lang="it-IT" sz="2400" dirty="0"/>
              <a:t>n</a:t>
            </a:r>
            <a:r>
              <a:rPr lang="it-IT" sz="2400" dirty="0" smtClean="0"/>
              <a:t>vertiamo il numero binario  </a:t>
            </a:r>
            <a:endParaRPr lang="it-IT" sz="2400" dirty="0"/>
          </a:p>
          <a:p>
            <a:pPr>
              <a:defRPr/>
            </a:pP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endParaRPr lang="it-IT" altLang="it-IT" b="1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endParaRPr lang="it-IT" altLang="it-IT" b="1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r>
              <a:rPr lang="it-IT" sz="2400" dirty="0"/>
              <a:t>Possiamo vedere ogni singolo addendo nel </a:t>
            </a:r>
            <a:r>
              <a:rPr lang="it-IT" sz="2400" dirty="0" smtClean="0"/>
              <a:t>dettaglio</a:t>
            </a:r>
          </a:p>
          <a:p>
            <a:pPr>
              <a:defRPr/>
            </a:pP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2781300"/>
            <a:ext cx="8153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4797425"/>
            <a:ext cx="805815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989138"/>
            <a:ext cx="9366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Conversione da ottale a decimale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it-IT" sz="2400" dirty="0" smtClean="0"/>
              <a:t>Co</a:t>
            </a:r>
            <a:r>
              <a:rPr lang="it-IT" sz="2400" dirty="0"/>
              <a:t>n</a:t>
            </a:r>
            <a:r>
              <a:rPr lang="it-IT" sz="2400" dirty="0" smtClean="0"/>
              <a:t>vertiamo il numero binario  </a:t>
            </a:r>
            <a:endParaRPr lang="it-IT" sz="2400" dirty="0"/>
          </a:p>
          <a:p>
            <a:pPr>
              <a:defRPr/>
            </a:pP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endParaRPr lang="it-IT" altLang="it-IT" b="1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r>
              <a:rPr lang="it-IT" sz="2400" dirty="0" smtClean="0"/>
              <a:t>Possiamo </a:t>
            </a:r>
            <a:r>
              <a:rPr lang="it-IT" sz="2400" dirty="0"/>
              <a:t>vedere ogni singolo addendo nel </a:t>
            </a:r>
            <a:r>
              <a:rPr lang="it-IT" sz="2400" dirty="0" smtClean="0"/>
              <a:t>dettaglio</a:t>
            </a:r>
          </a:p>
          <a:p>
            <a:pPr>
              <a:defRPr/>
            </a:pP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989138"/>
            <a:ext cx="1366838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738438"/>
            <a:ext cx="816292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256088"/>
            <a:ext cx="6383337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Conversione da ottale a decimale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it-IT" sz="2400" dirty="0" smtClean="0"/>
              <a:t>Co</a:t>
            </a:r>
            <a:r>
              <a:rPr lang="it-IT" sz="2400" dirty="0"/>
              <a:t>n</a:t>
            </a:r>
            <a:r>
              <a:rPr lang="it-IT" sz="2400" dirty="0" smtClean="0"/>
              <a:t>vertiamo il numero binario  </a:t>
            </a:r>
            <a:endParaRPr lang="it-IT" sz="2400" dirty="0"/>
          </a:p>
          <a:p>
            <a:pPr>
              <a:defRPr/>
            </a:pP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endParaRPr lang="it-IT" altLang="it-IT" b="1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r>
              <a:rPr lang="it-IT" sz="2400" dirty="0" smtClean="0"/>
              <a:t>Possiamo </a:t>
            </a:r>
            <a:r>
              <a:rPr lang="it-IT" sz="2400" dirty="0"/>
              <a:t>vedere ogni singolo addendo nel </a:t>
            </a:r>
            <a:r>
              <a:rPr lang="it-IT" sz="2400" dirty="0" smtClean="0"/>
              <a:t>dettaglio</a:t>
            </a:r>
          </a:p>
          <a:p>
            <a:pPr>
              <a:defRPr/>
            </a:pP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338" y="1979613"/>
            <a:ext cx="14700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984500"/>
            <a:ext cx="81534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106863"/>
            <a:ext cx="7202487" cy="205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Conversione da esadecimale a decimale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sz="3200" dirty="0"/>
              <a:t>Il sistema </a:t>
            </a:r>
            <a:r>
              <a:rPr lang="it-IT" sz="3200" dirty="0">
                <a:solidFill>
                  <a:srgbClr val="FF0000"/>
                </a:solidFill>
              </a:rPr>
              <a:t>esadecimale</a:t>
            </a:r>
            <a:r>
              <a:rPr lang="it-IT" sz="3200" dirty="0"/>
              <a:t> ha b = 16 </a:t>
            </a:r>
            <a:endParaRPr lang="it-IT" sz="3200" dirty="0" smtClean="0"/>
          </a:p>
          <a:p>
            <a:pPr>
              <a:defRPr/>
            </a:pPr>
            <a:endParaRPr lang="it-IT" sz="3200" dirty="0" smtClean="0"/>
          </a:p>
          <a:p>
            <a:pPr>
              <a:defRPr/>
            </a:pPr>
            <a:r>
              <a:rPr lang="it-IT" sz="3200" dirty="0" smtClean="0"/>
              <a:t>Utilizza un </a:t>
            </a:r>
            <a:r>
              <a:rPr lang="it-IT" sz="3200" dirty="0"/>
              <a:t>alfabeto di 16 cifre dove dopo </a:t>
            </a:r>
            <a:r>
              <a:rPr lang="it-IT" sz="3200" dirty="0" smtClean="0"/>
              <a:t>la cifra </a:t>
            </a:r>
            <a:r>
              <a:rPr lang="it-IT" sz="3200" dirty="0"/>
              <a:t>9 si “prosegue” con le prime 6 lettere maiuscole dell’alfabeto: </a:t>
            </a:r>
            <a:endParaRPr lang="it-IT" sz="3200" dirty="0" smtClean="0"/>
          </a:p>
          <a:p>
            <a:pPr>
              <a:defRPr/>
            </a:pPr>
            <a:endParaRPr lang="it-IT" sz="3200" dirty="0" smtClean="0"/>
          </a:p>
          <a:p>
            <a:pPr>
              <a:defRPr/>
            </a:pPr>
            <a:r>
              <a:rPr lang="it-IT" sz="3200" dirty="0" smtClean="0"/>
              <a:t>Σ </a:t>
            </a:r>
            <a:r>
              <a:rPr lang="it-IT" sz="3200" dirty="0"/>
              <a:t>= {</a:t>
            </a:r>
            <a:r>
              <a:rPr lang="it-IT" sz="3200" dirty="0" smtClean="0">
                <a:solidFill>
                  <a:srgbClr val="FF0000"/>
                </a:solidFill>
              </a:rPr>
              <a:t>0,1,2,3,4,5,6,7,8,9</a:t>
            </a:r>
            <a:r>
              <a:rPr lang="it-IT" sz="3200" dirty="0" smtClean="0"/>
              <a:t>,</a:t>
            </a:r>
            <a:r>
              <a:rPr lang="it-IT" sz="3200" dirty="0" smtClean="0">
                <a:solidFill>
                  <a:srgbClr val="0000CC"/>
                </a:solidFill>
              </a:rPr>
              <a:t>A,B,C,D,E,F</a:t>
            </a:r>
            <a:r>
              <a:rPr lang="it-IT" sz="3200" dirty="0" smtClean="0"/>
              <a:t>}</a:t>
            </a:r>
          </a:p>
          <a:p>
            <a:pPr>
              <a:defRPr/>
            </a:pP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Conversione da ottale a decimale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it-IT" sz="2400" dirty="0" smtClean="0"/>
              <a:t>Co</a:t>
            </a:r>
            <a:r>
              <a:rPr lang="it-IT" sz="2400" dirty="0"/>
              <a:t>n</a:t>
            </a:r>
            <a:r>
              <a:rPr lang="it-IT" sz="2400" dirty="0" smtClean="0"/>
              <a:t>vertiamo il numero binario  </a:t>
            </a:r>
            <a:endParaRPr lang="it-IT" sz="2400" dirty="0"/>
          </a:p>
          <a:p>
            <a:pPr>
              <a:defRPr/>
            </a:pP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endParaRPr lang="it-IT" altLang="it-IT" b="1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r>
              <a:rPr lang="it-IT" sz="2400" dirty="0" smtClean="0"/>
              <a:t>Possiamo </a:t>
            </a:r>
            <a:r>
              <a:rPr lang="it-IT" sz="2400" dirty="0"/>
              <a:t>vedere ogni singolo addendo nel </a:t>
            </a:r>
            <a:r>
              <a:rPr lang="it-IT" sz="2400" dirty="0" smtClean="0"/>
              <a:t>dettaglio</a:t>
            </a:r>
          </a:p>
          <a:p>
            <a:pPr>
              <a:defRPr/>
            </a:pP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974850"/>
            <a:ext cx="16557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708275"/>
            <a:ext cx="8072438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221163"/>
            <a:ext cx="6661150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Conversione da ottale a decimale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it-IT" sz="2400" dirty="0" smtClean="0"/>
              <a:t>Co</a:t>
            </a:r>
            <a:r>
              <a:rPr lang="it-IT" sz="2400" dirty="0"/>
              <a:t>n</a:t>
            </a:r>
            <a:r>
              <a:rPr lang="it-IT" sz="2400" dirty="0" smtClean="0"/>
              <a:t>vertiamo il numero binario  </a:t>
            </a:r>
            <a:endParaRPr lang="it-IT" sz="2400" dirty="0"/>
          </a:p>
          <a:p>
            <a:pPr>
              <a:defRPr/>
            </a:pP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endParaRPr lang="it-IT" altLang="it-IT" b="1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r>
              <a:rPr lang="it-IT" sz="2400" dirty="0" smtClean="0"/>
              <a:t>Possiamo </a:t>
            </a:r>
            <a:r>
              <a:rPr lang="it-IT" sz="2400" dirty="0"/>
              <a:t>vedere ogni singolo addendo nel </a:t>
            </a:r>
            <a:r>
              <a:rPr lang="it-IT" sz="2400" dirty="0" smtClean="0"/>
              <a:t>dettaglio</a:t>
            </a:r>
          </a:p>
          <a:p>
            <a:pPr>
              <a:defRPr/>
            </a:pPr>
            <a:endParaRPr lang="it-IT" altLang="it-IT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060575"/>
            <a:ext cx="16065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636838"/>
            <a:ext cx="839787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3205163"/>
            <a:ext cx="17240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0" y="3251200"/>
            <a:ext cx="262890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221163"/>
            <a:ext cx="65230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Conclusioni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it-IT" dirty="0"/>
              <a:t>In sintesi, i principali vantaggi dei sistemi posizionali sono:</a:t>
            </a:r>
          </a:p>
          <a:p>
            <a:pPr lvl="1">
              <a:defRPr/>
            </a:pPr>
            <a:r>
              <a:rPr lang="it-IT" sz="2800" dirty="0" smtClean="0"/>
              <a:t>lettura </a:t>
            </a:r>
            <a:r>
              <a:rPr lang="it-IT" sz="2800" dirty="0"/>
              <a:t>più immediata dei numeri;</a:t>
            </a:r>
          </a:p>
          <a:p>
            <a:pPr lvl="1">
              <a:defRPr/>
            </a:pPr>
            <a:r>
              <a:rPr lang="it-IT" sz="2800" dirty="0" smtClean="0"/>
              <a:t>rappresentazione </a:t>
            </a:r>
            <a:r>
              <a:rPr lang="it-IT" sz="2800" dirty="0"/>
              <a:t>più concisa;</a:t>
            </a:r>
          </a:p>
          <a:p>
            <a:pPr lvl="1">
              <a:defRPr/>
            </a:pPr>
            <a:r>
              <a:rPr lang="it-IT" sz="2800" dirty="0" smtClean="0"/>
              <a:t>maggiore efficienza </a:t>
            </a:r>
            <a:r>
              <a:rPr lang="it-IT" sz="2800" dirty="0"/>
              <a:t>nelle operazioni </a:t>
            </a:r>
            <a:r>
              <a:rPr lang="it-IT" sz="2800" dirty="0" smtClean="0"/>
              <a:t>aritmetiche.</a:t>
            </a:r>
            <a:endParaRPr lang="it-IT" altLang="it-IT" sz="28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Conclusioni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Si può notare che la lunghezza della rappresentazione del numero è diversa nelle </a:t>
            </a:r>
            <a:r>
              <a:rPr lang="it-IT" dirty="0" smtClean="0"/>
              <a:t>molteplici basi</a:t>
            </a:r>
          </a:p>
          <a:p>
            <a:pPr>
              <a:defRPr/>
            </a:pPr>
            <a:r>
              <a:rPr lang="it-IT" dirty="0" smtClean="0"/>
              <a:t>Naturalmente</a:t>
            </a:r>
            <a:r>
              <a:rPr lang="it-IT" dirty="0"/>
              <a:t>, è più corta in quelle che hanno il maggior numero di cifre dell’alfabeto</a:t>
            </a:r>
            <a:endParaRPr lang="it-IT" altLang="it-IT" sz="28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941888"/>
            <a:ext cx="47529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404813"/>
            <a:ext cx="7696200" cy="1143000"/>
          </a:xfrm>
        </p:spPr>
        <p:txBody>
          <a:bodyPr/>
          <a:lstStyle/>
          <a:p>
            <a:pPr eaLnBrk="1" hangingPunct="1"/>
            <a:r>
              <a:rPr lang="it-IT" altLang="it-IT" smtClean="0"/>
              <a:t>Conclusioni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it-IT" sz="2400" dirty="0" smtClean="0"/>
              <a:t>Riportiamo </a:t>
            </a:r>
            <a:r>
              <a:rPr lang="it-IT" sz="2400" dirty="0"/>
              <a:t>i primi 15 numeri nelle 4 rappresentazioni viste:</a:t>
            </a:r>
            <a:endParaRPr lang="it-IT" altLang="it-IT" sz="24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2420938"/>
            <a:ext cx="5327650" cy="412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  <p:sndAc>
      <p:stSnd>
        <p:snd r:embed="rId2" name="click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548680"/>
            <a:ext cx="7759229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51" y="1628800"/>
            <a:ext cx="7460627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6853874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3"/>
            <a:ext cx="7920880" cy="4245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998163"/>
      </p:ext>
    </p:extLst>
  </p:cSld>
  <p:clrMapOvr>
    <a:masterClrMapping/>
  </p:clrMapOvr>
  <p:transition>
    <p:dissolve/>
    <p:sndAc>
      <p:stSnd>
        <p:snd r:embed="rId2" name="click.wav"/>
      </p:stSnd>
    </p:sndAc>
  </p:transition>
</p:sld>
</file>

<file path=ppt/theme/theme1.xml><?xml version="1.0" encoding="utf-8"?>
<a:theme xmlns:a="http://schemas.openxmlformats.org/drawingml/2006/main" name="slides">
  <a:themeElements>
    <a:clrScheme name="Studio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Studio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54000" tIns="45720" rIns="5400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70000"/>
          <a:buFont typeface="Wingdings" pitchFamily="2" charset="2"/>
          <a:buNone/>
          <a:tabLst/>
          <a:defRPr kumimoji="0" lang="it-IT" sz="2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54000" tIns="45720" rIns="5400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2"/>
          </a:buClr>
          <a:buSzPct val="70000"/>
          <a:buFont typeface="Wingdings" pitchFamily="2" charset="2"/>
          <a:buNone/>
          <a:tabLst/>
          <a:defRPr kumimoji="0" lang="it-IT" sz="2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udio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dio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dio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</Template>
  <TotalTime>792</TotalTime>
  <Words>707</Words>
  <Application>Microsoft Office PowerPoint</Application>
  <PresentationFormat>Presentazione su schermo (4:3)</PresentationFormat>
  <Paragraphs>89</Paragraphs>
  <Slides>26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31" baseType="lpstr">
      <vt:lpstr>Arial</vt:lpstr>
      <vt:lpstr>Arial Black</vt:lpstr>
      <vt:lpstr>Times New Roman</vt:lpstr>
      <vt:lpstr>Wingdings</vt:lpstr>
      <vt:lpstr>slides</vt:lpstr>
      <vt:lpstr>Unità di apprendimento 1</vt:lpstr>
      <vt:lpstr>Unità di apprendimento 1 Lezione 3</vt:lpstr>
      <vt:lpstr>Presentazione standard di PowerPoint</vt:lpstr>
      <vt:lpstr>In questa lezione impareremo:</vt:lpstr>
      <vt:lpstr>Rappresentazione dei dati numerici</vt:lpstr>
      <vt:lpstr>Rappresentazione dei dati numerici</vt:lpstr>
      <vt:lpstr>Rappresentazione dei dati numerici</vt:lpstr>
      <vt:lpstr>Sistema posizionale</vt:lpstr>
      <vt:lpstr>Sistema posizionale</vt:lpstr>
      <vt:lpstr>Sistema posizionale</vt:lpstr>
      <vt:lpstr>Sistema posizionale</vt:lpstr>
      <vt:lpstr>Sistema posizionale</vt:lpstr>
      <vt:lpstr>Sistema posizionale</vt:lpstr>
      <vt:lpstr>Sistema posizionale</vt:lpstr>
      <vt:lpstr>Conversione da binario a decimale</vt:lpstr>
      <vt:lpstr>Conversione da binario a decimale</vt:lpstr>
      <vt:lpstr>Conversione da ottale a decimale</vt:lpstr>
      <vt:lpstr>Conversione da ottale a decimale</vt:lpstr>
      <vt:lpstr>Conversione da esadecimale a decimale</vt:lpstr>
      <vt:lpstr>Conversione da ottale a decimale</vt:lpstr>
      <vt:lpstr>Conversione da ottale a decimale</vt:lpstr>
      <vt:lpstr>Conclusioni</vt:lpstr>
      <vt:lpstr>Conclusioni</vt:lpstr>
      <vt:lpstr>Conclusioni</vt:lpstr>
      <vt:lpstr>Presentazione standard di PowerPoint</vt:lpstr>
      <vt:lpstr>Presentazione standard di PowerPoint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MODULO1</dc:title>
  <dc:creator>.</dc:creator>
  <cp:lastModifiedBy>Utente</cp:lastModifiedBy>
  <cp:revision>303</cp:revision>
  <dcterms:created xsi:type="dcterms:W3CDTF">2007-11-01T08:11:31Z</dcterms:created>
  <dcterms:modified xsi:type="dcterms:W3CDTF">2019-09-11T17:11:44Z</dcterms:modified>
</cp:coreProperties>
</file>