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9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4" r:id="rId17"/>
    <p:sldId id="275" r:id="rId18"/>
    <p:sldId id="278" r:id="rId19"/>
    <p:sldId id="279" r:id="rId20"/>
    <p:sldId id="271" r:id="rId21"/>
    <p:sldId id="276" r:id="rId22"/>
    <p:sldId id="282" r:id="rId23"/>
    <p:sldId id="283" r:id="rId24"/>
    <p:sldId id="284" r:id="rId25"/>
    <p:sldId id="286" r:id="rId26"/>
    <p:sldId id="285" r:id="rId27"/>
    <p:sldId id="287" r:id="rId28"/>
    <p:sldId id="288" r:id="rId29"/>
    <p:sldId id="289" r:id="rId30"/>
    <p:sldId id="281" r:id="rId31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4"/>
    </p:embeddedFont>
  </p:embeddedFontLst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66CCFF"/>
    <a:srgbClr val="800080"/>
    <a:srgbClr val="00FF00"/>
    <a:srgbClr val="9933FF"/>
    <a:srgbClr val="00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9828" autoAdjust="0"/>
  </p:normalViewPr>
  <p:slideViewPr>
    <p:cSldViewPr>
      <p:cViewPr>
        <p:scale>
          <a:sx n="80" d="100"/>
          <a:sy n="80" d="100"/>
        </p:scale>
        <p:origin x="-7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0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E4E3972-7E99-40A4-BA49-F409E3FA10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822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B6E89D7D-1D7C-410B-B084-360A44F726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51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2638" y="739775"/>
            <a:ext cx="7656512" cy="5089525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882650" y="835025"/>
            <a:ext cx="7435850" cy="489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743075" y="3387725"/>
            <a:ext cx="5641975" cy="20145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88900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63638" y="904875"/>
            <a:ext cx="6850062" cy="1997075"/>
          </a:xfrm>
        </p:spPr>
        <p:txBody>
          <a:bodyPr anchor="ctr" anchorCtr="1"/>
          <a:lstStyle>
            <a:lvl1pPr algn="ctr">
              <a:defRPr sz="3500" i="1">
                <a:solidFill>
                  <a:srgbClr val="000099"/>
                </a:solidFill>
              </a:defRPr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672" cy="167798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3100584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237925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14739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23045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293934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1743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86204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176295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26109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93143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893749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2621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85391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51238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168275" y="228600"/>
            <a:ext cx="8823325" cy="6440488"/>
            <a:chOff x="106" y="144"/>
            <a:chExt cx="5558" cy="3840"/>
          </a:xfrm>
        </p:grpSpPr>
        <p:sp>
          <p:nvSpPr>
            <p:cNvPr id="1029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it-IT" altLang="it-IT" sz="2400" smtClean="0">
                <a:latin typeface="Times New Roman" pitchFamily="18" charset="0"/>
              </a:endParaRPr>
            </a:p>
          </p:txBody>
        </p:sp>
        <p:sp>
          <p:nvSpPr>
            <p:cNvPr id="1030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87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088" r:id="rId14"/>
  </p:sldLayoutIdLst>
  <p:transition>
    <p:dissolve/>
    <p:sndAc>
      <p:stSnd>
        <p:snd r:embed="rId16" name="click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Unità di apprendimento 1</a:t>
            </a:r>
          </a:p>
        </p:txBody>
      </p:sp>
      <p:sp>
        <p:nvSpPr>
          <p:cNvPr id="14339" name="Rectangle 2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Rappresentazione delle informazioni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Unità di apprendimento 1</a:t>
            </a:r>
            <a:br>
              <a:rPr lang="it-IT" altLang="it-IT" dirty="0" smtClean="0"/>
            </a:br>
            <a:r>
              <a:rPr lang="it-IT" altLang="it-IT" dirty="0" smtClean="0">
                <a:solidFill>
                  <a:srgbClr val="FF6600"/>
                </a:solidFill>
              </a:rPr>
              <a:t>Lezione 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Conversione di </a:t>
            </a:r>
            <a:r>
              <a:rPr lang="it-IT" altLang="it-IT" dirty="0"/>
              <a:t>base decimale</a:t>
            </a:r>
            <a:endParaRPr lang="it-IT" altLang="it-IT" dirty="0" smtClean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68103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729528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665446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 questa lezione impareremo: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da decimale a base binaria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da decimale a base ottale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da decimale a base esadecimale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Introduzione alle conversioni di base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Nei </a:t>
            </a:r>
            <a:r>
              <a:rPr lang="it-IT" dirty="0"/>
              <a:t>sistemi di </a:t>
            </a:r>
            <a:r>
              <a:rPr lang="it-IT" dirty="0">
                <a:solidFill>
                  <a:srgbClr val="0000CC"/>
                </a:solidFill>
              </a:rPr>
              <a:t>numerazione posizionale </a:t>
            </a:r>
            <a:r>
              <a:rPr lang="it-IT" dirty="0"/>
              <a:t>data una cifra in </a:t>
            </a:r>
            <a:r>
              <a:rPr lang="it-IT" b="1" dirty="0"/>
              <a:t>una qualunque </a:t>
            </a:r>
            <a:r>
              <a:rPr lang="it-IT" b="1" dirty="0" smtClean="0"/>
              <a:t>base </a:t>
            </a:r>
            <a:r>
              <a:rPr lang="it-IT" dirty="0" smtClean="0"/>
              <a:t>è </a:t>
            </a:r>
            <a:r>
              <a:rPr lang="it-IT" dirty="0"/>
              <a:t>possibile determinarne direttamente il </a:t>
            </a:r>
            <a:r>
              <a:rPr lang="it-IT" b="1" dirty="0"/>
              <a:t>valore decimale </a:t>
            </a:r>
            <a:r>
              <a:rPr lang="it-IT" dirty="0"/>
              <a:t>con una semplice </a:t>
            </a:r>
            <a:r>
              <a:rPr lang="it-IT" dirty="0" smtClean="0"/>
              <a:t>operazione di </a:t>
            </a:r>
            <a:r>
              <a:rPr lang="it-IT" dirty="0"/>
              <a:t>addizione.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602163"/>
            <a:ext cx="81311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Introduzione alle conversioni di base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05000"/>
            <a:ext cx="8424862" cy="46196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Non è così immediato il problema </a:t>
            </a:r>
            <a:r>
              <a:rPr lang="it-IT" dirty="0"/>
              <a:t>opposto, cioè </a:t>
            </a:r>
            <a:r>
              <a:rPr lang="it-IT" dirty="0" smtClean="0"/>
              <a:t>passare </a:t>
            </a:r>
            <a:r>
              <a:rPr lang="it-IT" dirty="0"/>
              <a:t>da un </a:t>
            </a:r>
            <a:r>
              <a:rPr lang="it-IT" dirty="0" smtClean="0"/>
              <a:t>numero espresso </a:t>
            </a:r>
            <a:r>
              <a:rPr lang="it-IT" dirty="0"/>
              <a:t>in </a:t>
            </a:r>
            <a:r>
              <a:rPr lang="it-IT" dirty="0">
                <a:solidFill>
                  <a:srgbClr val="FF0000"/>
                </a:solidFill>
              </a:rPr>
              <a:t>base decimale </a:t>
            </a:r>
            <a:r>
              <a:rPr lang="it-IT" dirty="0"/>
              <a:t>al </a:t>
            </a:r>
            <a:r>
              <a:rPr lang="it-IT" dirty="0" smtClean="0"/>
              <a:t>numero </a:t>
            </a:r>
            <a:r>
              <a:rPr lang="it-IT" dirty="0"/>
              <a:t>espresso nelle diverse basi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sz="3100" dirty="0" smtClean="0">
                <a:solidFill>
                  <a:srgbClr val="FF0000"/>
                </a:solidFill>
              </a:rPr>
              <a:t>binaria</a:t>
            </a:r>
            <a:endParaRPr lang="it-IT" sz="3100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it-IT" sz="3100" dirty="0">
                <a:solidFill>
                  <a:srgbClr val="FF0000"/>
                </a:solidFill>
              </a:rPr>
              <a:t>ottale </a:t>
            </a:r>
            <a:endParaRPr lang="it-IT" sz="3100" dirty="0" smtClean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it-IT" sz="3100" dirty="0" smtClean="0">
                <a:solidFill>
                  <a:srgbClr val="FF0000"/>
                </a:solidFill>
              </a:rPr>
              <a:t>esadecimale</a:t>
            </a:r>
          </a:p>
          <a:p>
            <a:pPr>
              <a:defRPr/>
            </a:pPr>
            <a:r>
              <a:rPr lang="it-IT" dirty="0" smtClean="0"/>
              <a:t>Si applica l’</a:t>
            </a:r>
            <a:r>
              <a:rPr lang="it-IT" dirty="0" smtClean="0">
                <a:solidFill>
                  <a:srgbClr val="0000CC"/>
                </a:solidFill>
              </a:rPr>
              <a:t>algoritmo </a:t>
            </a:r>
            <a:r>
              <a:rPr lang="it-IT" dirty="0">
                <a:solidFill>
                  <a:srgbClr val="0000CC"/>
                </a:solidFill>
              </a:rPr>
              <a:t>della </a:t>
            </a:r>
            <a:r>
              <a:rPr lang="it-IT" dirty="0" smtClean="0">
                <a:solidFill>
                  <a:srgbClr val="0000CC"/>
                </a:solidFill>
              </a:rPr>
              <a:t>divisione ripetuta</a:t>
            </a:r>
            <a:endParaRPr lang="it-IT" altLang="it-IT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Introduzione alle conversioni di base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1999" y="1905000"/>
            <a:ext cx="8113713" cy="4619625"/>
          </a:xfrm>
        </p:spPr>
        <p:txBody>
          <a:bodyPr/>
          <a:lstStyle/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  <a:p>
            <a:pPr>
              <a:defRPr/>
            </a:pPr>
            <a:r>
              <a:rPr lang="it-IT" sz="2800" dirty="0" smtClean="0"/>
              <a:t>Questo </a:t>
            </a:r>
            <a:r>
              <a:rPr lang="it-IT" sz="2800" dirty="0"/>
              <a:t>algoritmo è applicabile per la conversione dalla base decimale a tutte le altre </a:t>
            </a:r>
            <a:r>
              <a:rPr lang="it-IT" sz="2800" dirty="0" smtClean="0"/>
              <a:t>basi, modificando </a:t>
            </a:r>
            <a:r>
              <a:rPr lang="it-IT" sz="2800" dirty="0"/>
              <a:t>volta per volta il </a:t>
            </a:r>
            <a:r>
              <a:rPr lang="it-IT" sz="2800" dirty="0">
                <a:solidFill>
                  <a:srgbClr val="0000CC"/>
                </a:solidFill>
              </a:rPr>
              <a:t>divisore</a:t>
            </a:r>
            <a:r>
              <a:rPr lang="it-IT" sz="2800" dirty="0"/>
              <a:t>, prendendo cioè come divisore la </a:t>
            </a:r>
            <a:r>
              <a:rPr lang="it-IT" sz="2800" dirty="0" smtClean="0">
                <a:solidFill>
                  <a:srgbClr val="0000CC"/>
                </a:solidFill>
              </a:rPr>
              <a:t>base di </a:t>
            </a:r>
            <a:r>
              <a:rPr lang="it-IT" sz="2800" dirty="0">
                <a:solidFill>
                  <a:srgbClr val="0000CC"/>
                </a:solidFill>
              </a:rPr>
              <a:t>destinazione</a:t>
            </a:r>
            <a:r>
              <a:rPr lang="it-IT" sz="2800" dirty="0"/>
              <a:t>.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16113"/>
            <a:ext cx="848042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>
                <a:solidFill>
                  <a:srgbClr val="0000CC"/>
                </a:solidFill>
              </a:rPr>
              <a:t>Convertiamo </a:t>
            </a:r>
            <a:r>
              <a:rPr lang="it-IT" dirty="0">
                <a:solidFill>
                  <a:srgbClr val="0000CC"/>
                </a:solidFill>
              </a:rPr>
              <a:t>il numero N = (</a:t>
            </a:r>
            <a:r>
              <a:rPr lang="it-IT" dirty="0" smtClean="0">
                <a:solidFill>
                  <a:srgbClr val="0000CC"/>
                </a:solidFill>
              </a:rPr>
              <a:t>59)</a:t>
            </a:r>
            <a:r>
              <a:rPr lang="it-IT" baseline="-25000" dirty="0" smtClean="0">
                <a:solidFill>
                  <a:srgbClr val="0000CC"/>
                </a:solidFill>
              </a:rPr>
              <a:t>10</a:t>
            </a:r>
          </a:p>
          <a:p>
            <a:pPr>
              <a:defRPr/>
            </a:pPr>
            <a:r>
              <a:rPr lang="it-IT" dirty="0" smtClean="0"/>
              <a:t>dividiamo </a:t>
            </a:r>
            <a:r>
              <a:rPr lang="it-IT" dirty="0"/>
              <a:t>il numero 59 per 2, ottenendo il quoziente (29) e il resto (1</a:t>
            </a:r>
            <a:r>
              <a:rPr lang="it-IT" dirty="0" smtClean="0"/>
              <a:t>)</a:t>
            </a:r>
          </a:p>
          <a:p>
            <a:pPr>
              <a:defRPr/>
            </a:pP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baseline="-2500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dirty="0"/>
              <a:t>mettiamo i valori ottenuti in una tabella: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2565400"/>
            <a:ext cx="6270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519488"/>
            <a:ext cx="3097212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5373688"/>
            <a:ext cx="66167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sostituiamo al valore (59) il quoziente (29) e ripetiamo la divisione per 2: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baseline="-2500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baseline="-2500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dirty="0"/>
              <a:t>aggiungiamo una riga nella tabella</a:t>
            </a:r>
            <a:r>
              <a:rPr lang="it-IT" dirty="0" smtClean="0"/>
              <a:t>: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89138"/>
            <a:ext cx="5365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967038"/>
            <a:ext cx="3444875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97425"/>
            <a:ext cx="72405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Continuiamo a ripetere questo procedimento fino a che il quoziente diviene </a:t>
            </a:r>
            <a:r>
              <a:rPr lang="it-IT" dirty="0" smtClean="0"/>
              <a:t>0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448050"/>
            <a:ext cx="61531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Alla sesta iterazione il quoziente vale 0, quindi l’algoritmo termina.</a:t>
            </a:r>
          </a:p>
          <a:p>
            <a:r>
              <a:rPr lang="it-IT" altLang="it-IT" smtClean="0"/>
              <a:t>Ora leggiamo il risultato prendendo i resti «a rovescio», cioè dall’ultimo al primo:  </a:t>
            </a:r>
            <a:r>
              <a:rPr lang="it-IT" altLang="it-IT" b="1" smtClean="0"/>
              <a:t>1 1 1 0 1 1</a:t>
            </a:r>
          </a:p>
          <a:p>
            <a:r>
              <a:rPr lang="it-IT" altLang="it-IT" smtClean="0"/>
              <a:t>Abbiamo ottenuto quindi:</a:t>
            </a: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084763"/>
            <a:ext cx="3600450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Vediamo un secondo esempio convertendo il numero </a:t>
            </a:r>
            <a:r>
              <a:rPr lang="it-IT" dirty="0">
                <a:solidFill>
                  <a:srgbClr val="0000CC"/>
                </a:solidFill>
              </a:rPr>
              <a:t>43</a:t>
            </a:r>
            <a:r>
              <a:rPr lang="it-IT" baseline="-25000" dirty="0">
                <a:solidFill>
                  <a:srgbClr val="0000CC"/>
                </a:solidFill>
              </a:rPr>
              <a:t>10</a:t>
            </a:r>
            <a:r>
              <a:rPr lang="it-IT" dirty="0"/>
              <a:t> in base 2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924175"/>
            <a:ext cx="6551612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Conversione del </a:t>
            </a:r>
            <a:r>
              <a:rPr lang="it-IT" dirty="0"/>
              <a:t>numero </a:t>
            </a:r>
            <a:r>
              <a:rPr lang="it-IT" dirty="0">
                <a:solidFill>
                  <a:srgbClr val="0000CC"/>
                </a:solidFill>
              </a:rPr>
              <a:t>43</a:t>
            </a:r>
            <a:r>
              <a:rPr lang="it-IT" baseline="-25000" dirty="0">
                <a:solidFill>
                  <a:srgbClr val="0000CC"/>
                </a:solidFill>
              </a:rPr>
              <a:t>10</a:t>
            </a:r>
            <a:r>
              <a:rPr lang="it-IT" dirty="0"/>
              <a:t> in base </a:t>
            </a:r>
            <a:r>
              <a:rPr lang="it-IT" dirty="0" smtClean="0"/>
              <a:t>2</a:t>
            </a:r>
          </a:p>
          <a:p>
            <a:pPr>
              <a:defRPr/>
            </a:pPr>
            <a:endParaRPr lang="it-IT" dirty="0" smtClean="0"/>
          </a:p>
          <a:p>
            <a:pPr>
              <a:defRPr/>
            </a:pPr>
            <a:r>
              <a:rPr lang="it-IT" dirty="0" smtClean="0"/>
              <a:t>I </a:t>
            </a:r>
            <a:r>
              <a:rPr lang="it-IT" dirty="0"/>
              <a:t>resti ottenuti sono 1 1 0 1 0 </a:t>
            </a:r>
            <a:r>
              <a:rPr lang="it-IT" dirty="0" smtClean="0"/>
              <a:t>1</a:t>
            </a:r>
          </a:p>
          <a:p>
            <a:pPr>
              <a:defRPr/>
            </a:pPr>
            <a:r>
              <a:rPr lang="it-IT" dirty="0" smtClean="0"/>
              <a:t>“</a:t>
            </a:r>
            <a:r>
              <a:rPr lang="it-IT" dirty="0"/>
              <a:t>rigirando” tali valori si ottiene 101011, che </a:t>
            </a:r>
            <a:r>
              <a:rPr lang="it-IT" dirty="0" smtClean="0"/>
              <a:t>identifica il valore </a:t>
            </a:r>
            <a:r>
              <a:rPr lang="it-IT" dirty="0"/>
              <a:t>binario </a:t>
            </a:r>
            <a:r>
              <a:rPr lang="it-IT" dirty="0" smtClean="0"/>
              <a:t>di </a:t>
            </a:r>
            <a:r>
              <a:rPr lang="it-IT" dirty="0"/>
              <a:t>43.</a:t>
            </a:r>
            <a:endParaRPr lang="it-IT" altLang="it-IT" b="1" baseline="-2500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868863"/>
            <a:ext cx="546576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ottale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L’algoritmo è il medesimo, dove ora il </a:t>
            </a:r>
            <a:r>
              <a:rPr lang="it-IT" dirty="0">
                <a:solidFill>
                  <a:srgbClr val="FF0000"/>
                </a:solidFill>
              </a:rPr>
              <a:t>divisore</a:t>
            </a:r>
            <a:r>
              <a:rPr lang="it-IT" dirty="0"/>
              <a:t> è il numero </a:t>
            </a:r>
            <a:r>
              <a:rPr lang="it-IT" dirty="0" smtClean="0">
                <a:solidFill>
                  <a:srgbClr val="FF0000"/>
                </a:solidFill>
              </a:rPr>
              <a:t>8.</a:t>
            </a:r>
          </a:p>
          <a:p>
            <a:pPr>
              <a:defRPr/>
            </a:pPr>
            <a:r>
              <a:rPr lang="it-IT" dirty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8.</a:t>
            </a: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716338"/>
            <a:ext cx="4824413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5516563"/>
            <a:ext cx="8634412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dirty="0" smtClean="0"/>
              <a:t>Conversione da decimale a ottale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8</a:t>
            </a:r>
            <a:endParaRPr lang="it-IT" altLang="it-IT" b="1" baseline="-25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sz="1800" dirty="0"/>
          </a:p>
          <a:p>
            <a:pPr>
              <a:defRPr/>
            </a:pPr>
            <a:r>
              <a:rPr lang="it-IT" dirty="0"/>
              <a:t>Ripetiamo il procedimento descritto in precedenza in modo da ottenere la seguente tabella</a:t>
            </a:r>
            <a:endParaRPr lang="it-IT" dirty="0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37063"/>
            <a:ext cx="8201025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8</a:t>
            </a:r>
            <a:endParaRPr lang="it-IT" altLang="it-IT" b="1" baseline="-25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sz="1800" dirty="0"/>
          </a:p>
          <a:p>
            <a:pPr>
              <a:defRPr/>
            </a:pPr>
            <a:r>
              <a:rPr lang="it-IT" dirty="0"/>
              <a:t>Ottenuto </a:t>
            </a:r>
            <a:r>
              <a:rPr lang="it-IT" dirty="0">
                <a:solidFill>
                  <a:srgbClr val="0000CC"/>
                </a:solidFill>
              </a:rPr>
              <a:t>0</a:t>
            </a:r>
            <a:r>
              <a:rPr lang="it-IT" dirty="0"/>
              <a:t> come quoziente la divisione termina e prendendo i resti dall’ultimo al </a:t>
            </a:r>
            <a:r>
              <a:rPr lang="it-IT" dirty="0" smtClean="0"/>
              <a:t>primo (</a:t>
            </a:r>
            <a:r>
              <a:rPr lang="it-IT" dirty="0"/>
              <a:t>dal basso verso l’alto) si ottiene</a:t>
            </a:r>
            <a:r>
              <a:rPr lang="it-IT" dirty="0" smtClean="0"/>
              <a:t>: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pt-BR" b="1" dirty="0"/>
              <a:t>N</a:t>
            </a:r>
            <a:r>
              <a:rPr lang="pt-BR" b="1" baseline="-25000" dirty="0"/>
              <a:t>8 </a:t>
            </a:r>
            <a:r>
              <a:rPr lang="pt-BR" b="1" dirty="0"/>
              <a:t>= 6 1 2 </a:t>
            </a:r>
            <a:r>
              <a:rPr lang="pt-BR" b="1" dirty="0" smtClean="0"/>
              <a:t>5</a:t>
            </a:r>
          </a:p>
          <a:p>
            <a:pPr>
              <a:defRPr/>
            </a:pPr>
            <a:r>
              <a:rPr lang="it-IT" dirty="0" smtClean="0"/>
              <a:t>Quindi</a:t>
            </a:r>
          </a:p>
          <a:p>
            <a:pPr marL="0" indent="0" algn="ctr">
              <a:buFont typeface="Wingdings" pitchFamily="2" charset="2"/>
              <a:buNone/>
              <a:defRPr/>
            </a:pPr>
            <a:endParaRPr lang="it-IT" dirty="0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424488"/>
            <a:ext cx="4103688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binario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 smtClean="0"/>
              <a:t>Convertiamo il numero </a:t>
            </a:r>
            <a:r>
              <a:rPr lang="it-IT" altLang="it-IT" smtClean="0">
                <a:solidFill>
                  <a:srgbClr val="0000CC"/>
                </a:solidFill>
              </a:rPr>
              <a:t>7043</a:t>
            </a:r>
            <a:r>
              <a:rPr lang="it-IT" altLang="it-IT" baseline="-25000" smtClean="0">
                <a:solidFill>
                  <a:srgbClr val="0000CC"/>
                </a:solidFill>
              </a:rPr>
              <a:t>10</a:t>
            </a:r>
            <a:r>
              <a:rPr lang="it-IT" altLang="it-IT" smtClean="0"/>
              <a:t> in base </a:t>
            </a:r>
            <a:r>
              <a:rPr lang="it-IT" altLang="it-IT" smtClean="0">
                <a:solidFill>
                  <a:srgbClr val="FF0000"/>
                </a:solidFill>
              </a:rPr>
              <a:t>8</a:t>
            </a:r>
          </a:p>
          <a:p>
            <a:endParaRPr lang="it-IT" altLang="it-IT" smtClean="0">
              <a:solidFill>
                <a:srgbClr val="FF0000"/>
              </a:solidFill>
            </a:endParaRPr>
          </a:p>
          <a:p>
            <a:endParaRPr lang="it-IT" altLang="it-IT" smtClean="0">
              <a:solidFill>
                <a:srgbClr val="FF0000"/>
              </a:solidFill>
            </a:endParaRPr>
          </a:p>
          <a:p>
            <a:endParaRPr lang="it-IT" altLang="it-IT" smtClean="0">
              <a:solidFill>
                <a:srgbClr val="FF0000"/>
              </a:solidFill>
            </a:endParaRPr>
          </a:p>
          <a:p>
            <a:endParaRPr lang="it-IT" altLang="it-IT" smtClean="0">
              <a:solidFill>
                <a:srgbClr val="FF0000"/>
              </a:solidFill>
            </a:endParaRPr>
          </a:p>
          <a:p>
            <a:endParaRPr lang="it-IT" altLang="it-IT" sz="2000" smtClean="0">
              <a:solidFill>
                <a:srgbClr val="FF0000"/>
              </a:solidFill>
            </a:endParaRPr>
          </a:p>
          <a:p>
            <a:r>
              <a:rPr lang="it-IT" altLang="it-IT" smtClean="0"/>
              <a:t>Rigirando” tali valori si ottiene 15603</a:t>
            </a:r>
            <a:endParaRPr lang="it-IT" altLang="it-IT" smtClean="0">
              <a:solidFill>
                <a:srgbClr val="FF0000"/>
              </a:solidFill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530475"/>
            <a:ext cx="3998912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732463"/>
            <a:ext cx="42481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esadecimale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913688" cy="4619625"/>
          </a:xfrm>
        </p:spPr>
        <p:txBody>
          <a:bodyPr/>
          <a:lstStyle/>
          <a:p>
            <a:pPr>
              <a:defRPr/>
            </a:pPr>
            <a:r>
              <a:rPr lang="it-IT" dirty="0"/>
              <a:t>L’algoritmo è il medesimo, dove ora il </a:t>
            </a:r>
            <a:r>
              <a:rPr lang="it-IT" dirty="0">
                <a:solidFill>
                  <a:srgbClr val="FF0000"/>
                </a:solidFill>
              </a:rPr>
              <a:t>divisore</a:t>
            </a:r>
            <a:r>
              <a:rPr lang="it-IT" dirty="0"/>
              <a:t> è il numero </a:t>
            </a:r>
            <a:r>
              <a:rPr lang="it-IT" dirty="0" smtClean="0">
                <a:solidFill>
                  <a:srgbClr val="FF0000"/>
                </a:solidFill>
              </a:rPr>
              <a:t>16.</a:t>
            </a:r>
          </a:p>
          <a:p>
            <a:pPr>
              <a:defRPr/>
            </a:pPr>
            <a:r>
              <a:rPr lang="it-IT" dirty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16.</a:t>
            </a: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644900"/>
            <a:ext cx="4522787" cy="157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516563"/>
            <a:ext cx="86883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esadecimale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16</a:t>
            </a:r>
          </a:p>
          <a:p>
            <a:pPr>
              <a:defRPr/>
            </a:pPr>
            <a:endParaRPr lang="it-IT" dirty="0" smtClean="0">
              <a:solidFill>
                <a:srgbClr val="FF0000"/>
              </a:solidFill>
            </a:endParaRPr>
          </a:p>
          <a:p>
            <a:pPr>
              <a:defRPr/>
            </a:pPr>
            <a:r>
              <a:rPr lang="it-IT" dirty="0"/>
              <a:t>Ripetiamo il procedimento descritto in precedenza in modo da ottenere la seguente </a:t>
            </a:r>
            <a:r>
              <a:rPr lang="it-IT" dirty="0" smtClean="0"/>
              <a:t>tabella:</a:t>
            </a: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4652963"/>
            <a:ext cx="8016875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esadecimale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Convertiamo il numero </a:t>
            </a:r>
            <a:r>
              <a:rPr lang="it-IT" dirty="0" smtClean="0">
                <a:solidFill>
                  <a:srgbClr val="0000CC"/>
                </a:solidFill>
              </a:rPr>
              <a:t>3157</a:t>
            </a:r>
            <a:r>
              <a:rPr lang="it-IT" baseline="-25000" dirty="0" smtClean="0">
                <a:solidFill>
                  <a:srgbClr val="0000CC"/>
                </a:solidFill>
              </a:rPr>
              <a:t>10 </a:t>
            </a:r>
            <a:r>
              <a:rPr lang="it-IT" dirty="0" smtClean="0"/>
              <a:t>in base </a:t>
            </a:r>
            <a:r>
              <a:rPr lang="it-IT" dirty="0" smtClean="0">
                <a:solidFill>
                  <a:srgbClr val="FF0000"/>
                </a:solidFill>
              </a:rPr>
              <a:t>16</a:t>
            </a:r>
          </a:p>
          <a:p>
            <a:pPr>
              <a:defRPr/>
            </a:pP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dirty="0"/>
              <a:t>Ottenuto </a:t>
            </a:r>
            <a:r>
              <a:rPr lang="it-IT" dirty="0">
                <a:solidFill>
                  <a:srgbClr val="0000CC"/>
                </a:solidFill>
              </a:rPr>
              <a:t>0</a:t>
            </a:r>
            <a:r>
              <a:rPr lang="it-IT" dirty="0"/>
              <a:t> come quoziente la divisione termina e prendendo i resti dall’ultimo al </a:t>
            </a:r>
            <a:r>
              <a:rPr lang="it-IT" dirty="0" smtClean="0"/>
              <a:t>primo (</a:t>
            </a:r>
            <a:r>
              <a:rPr lang="it-IT" dirty="0"/>
              <a:t>dal basso verso l’alto) si ottiene: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it-IT" b="1" dirty="0"/>
              <a:t>N</a:t>
            </a:r>
            <a:r>
              <a:rPr lang="it-IT" b="1" baseline="-25000" dirty="0"/>
              <a:t>8</a:t>
            </a:r>
            <a:r>
              <a:rPr lang="it-IT" b="1" dirty="0"/>
              <a:t> = C 5 </a:t>
            </a:r>
            <a:r>
              <a:rPr lang="it-IT" b="1" dirty="0" smtClean="0"/>
              <a:t>5</a:t>
            </a:r>
          </a:p>
          <a:p>
            <a:pPr>
              <a:defRPr/>
            </a:pPr>
            <a:r>
              <a:rPr lang="it-IT" dirty="0" smtClean="0"/>
              <a:t>Quindi</a:t>
            </a:r>
          </a:p>
          <a:p>
            <a:pPr marL="0" indent="0" algn="ctr">
              <a:buFont typeface="Wingdings" pitchFamily="2" charset="2"/>
              <a:buNone/>
              <a:defRPr/>
            </a:pP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marL="0" indent="0" algn="ctr">
              <a:buFont typeface="Wingdings" pitchFamily="2" charset="2"/>
              <a:buNone/>
              <a:defRPr/>
            </a:pPr>
            <a:endParaRPr lang="it-IT" altLang="it-IT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5157788"/>
            <a:ext cx="4302125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decimale a esadecimale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63738"/>
            <a:ext cx="7993063" cy="4619625"/>
          </a:xfrm>
        </p:spPr>
        <p:txBody>
          <a:bodyPr/>
          <a:lstStyle/>
          <a:p>
            <a:r>
              <a:rPr lang="it-IT" altLang="it-IT" smtClean="0"/>
              <a:t>Convertiamo il numero </a:t>
            </a:r>
            <a:r>
              <a:rPr lang="it-IT" altLang="it-IT" smtClean="0">
                <a:solidFill>
                  <a:srgbClr val="0000CC"/>
                </a:solidFill>
              </a:rPr>
              <a:t>44157</a:t>
            </a:r>
            <a:r>
              <a:rPr lang="it-IT" altLang="it-IT" baseline="-25000" smtClean="0">
                <a:solidFill>
                  <a:srgbClr val="0000CC"/>
                </a:solidFill>
              </a:rPr>
              <a:t>10</a:t>
            </a:r>
            <a:r>
              <a:rPr lang="it-IT" altLang="it-IT" smtClean="0"/>
              <a:t> in base 16</a:t>
            </a:r>
          </a:p>
          <a:p>
            <a:endParaRPr lang="it-IT" altLang="it-IT" smtClean="0"/>
          </a:p>
          <a:p>
            <a:endParaRPr lang="it-IT" altLang="it-IT" smtClean="0"/>
          </a:p>
          <a:p>
            <a:endParaRPr lang="it-IT" altLang="it-IT" smtClean="0"/>
          </a:p>
          <a:p>
            <a:endParaRPr lang="it-IT" altLang="it-IT" smtClean="0"/>
          </a:p>
          <a:p>
            <a:r>
              <a:rPr lang="it-IT" altLang="it-IT" smtClean="0"/>
              <a:t>Quindi </a:t>
            </a: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708275"/>
            <a:ext cx="453866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865813"/>
            <a:ext cx="86423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588" y="4868863"/>
            <a:ext cx="3806825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844824"/>
            <a:ext cx="7704856" cy="452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982301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62" y="1844824"/>
            <a:ext cx="817549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477641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94183"/>
            <a:ext cx="7560840" cy="198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75560"/>
            <a:ext cx="7614105" cy="185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0477641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988840"/>
            <a:ext cx="7572841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7" y="3573016"/>
            <a:ext cx="7417735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589240"/>
            <a:ext cx="59055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16" y="5984527"/>
            <a:ext cx="300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324772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39"/>
            <a:ext cx="7128792" cy="26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029" y="4600591"/>
            <a:ext cx="3871901" cy="127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330271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frazionale alle diverse basi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53757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738589"/>
            <a:ext cx="4947233" cy="565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2750938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a ottale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76" y="2022475"/>
            <a:ext cx="7596448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395234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decimale a esadecimale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952625"/>
            <a:ext cx="8015849" cy="255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593198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2503"/>
            <a:ext cx="6336704" cy="72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1438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666407"/>
      </p:ext>
    </p:extLst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</Template>
  <TotalTime>808</TotalTime>
  <Words>602</Words>
  <Application>Microsoft Office PowerPoint</Application>
  <PresentationFormat>Presentazione su schermo (4:3)</PresentationFormat>
  <Paragraphs>97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Arial</vt:lpstr>
      <vt:lpstr>Times New Roman</vt:lpstr>
      <vt:lpstr>Wingdings</vt:lpstr>
      <vt:lpstr>Arial Black</vt:lpstr>
      <vt:lpstr>slides</vt:lpstr>
      <vt:lpstr>Unità di apprendimento 1</vt:lpstr>
      <vt:lpstr>Unità di apprendimento 1 Lezione 4</vt:lpstr>
      <vt:lpstr>Presentazione standard di PowerPoint</vt:lpstr>
      <vt:lpstr>In questa lezione impareremo:</vt:lpstr>
      <vt:lpstr>Introduzione alle conversioni di base</vt:lpstr>
      <vt:lpstr>Introduzione alle conversioni di base</vt:lpstr>
      <vt:lpstr>Introduzione alle conversioni di base</vt:lpstr>
      <vt:lpstr>Conversione da decimale a binario</vt:lpstr>
      <vt:lpstr>Conversione da decimale a binario</vt:lpstr>
      <vt:lpstr>Conversione da decimale a binario</vt:lpstr>
      <vt:lpstr>Conversione da decimale a binario</vt:lpstr>
      <vt:lpstr>Conversione da decimale a binario</vt:lpstr>
      <vt:lpstr>Conversione da decimale a binario</vt:lpstr>
      <vt:lpstr>Conversione da decimale a ottale</vt:lpstr>
      <vt:lpstr>Conversione da decimale a ottale</vt:lpstr>
      <vt:lpstr>Conversione da decimale a binario</vt:lpstr>
      <vt:lpstr>Conversione da decimale a binario</vt:lpstr>
      <vt:lpstr>Conversione da decimale a esadecimale</vt:lpstr>
      <vt:lpstr>Conversione da decimale a esadecimale</vt:lpstr>
      <vt:lpstr>Conversione da decimale a esadecimale</vt:lpstr>
      <vt:lpstr>Conversione da decimale a esadecimale</vt:lpstr>
      <vt:lpstr>Conversione da decimale frazionale alle diverse basi</vt:lpstr>
      <vt:lpstr>Conversione da decimale frazionale alle diverse basi</vt:lpstr>
      <vt:lpstr>Conversione da decimale frazionale alle diverse basi</vt:lpstr>
      <vt:lpstr>Conversione da decimale frazionale alle diverse basi</vt:lpstr>
      <vt:lpstr>Conversione da decimale frazionale alle diverse basi</vt:lpstr>
      <vt:lpstr>Conversione da decimale frazionale alle diverse basi</vt:lpstr>
      <vt:lpstr>Conversione da decimale a ottale</vt:lpstr>
      <vt:lpstr>Conversione da decimale a esadecimale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MODULO1</dc:title>
  <dc:creator>.</dc:creator>
  <cp:lastModifiedBy>Utente</cp:lastModifiedBy>
  <cp:revision>310</cp:revision>
  <dcterms:created xsi:type="dcterms:W3CDTF">2007-11-01T08:11:31Z</dcterms:created>
  <dcterms:modified xsi:type="dcterms:W3CDTF">2019-09-11T17:38:08Z</dcterms:modified>
</cp:coreProperties>
</file>